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85" r:id="rId3"/>
    <p:sldId id="284" r:id="rId4"/>
    <p:sldId id="286" r:id="rId5"/>
    <p:sldId id="280" r:id="rId6"/>
    <p:sldId id="288" r:id="rId7"/>
    <p:sldId id="289" r:id="rId8"/>
    <p:sldId id="292" r:id="rId9"/>
    <p:sldId id="291" r:id="rId10"/>
    <p:sldId id="293" r:id="rId11"/>
    <p:sldId id="290" r:id="rId12"/>
    <p:sldId id="294" r:id="rId13"/>
    <p:sldId id="295" r:id="rId14"/>
    <p:sldId id="296" r:id="rId15"/>
    <p:sldId id="258" r:id="rId16"/>
    <p:sldId id="276" r:id="rId17"/>
    <p:sldId id="278"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737" autoAdjust="0"/>
  </p:normalViewPr>
  <p:slideViewPr>
    <p:cSldViewPr snapToGrid="0" snapToObjects="1">
      <p:cViewPr varScale="1">
        <p:scale>
          <a:sx n="77" d="100"/>
          <a:sy n="77" d="100"/>
        </p:scale>
        <p:origin x="-11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Timeline of Media Coverage</a:t>
            </a:r>
          </a:p>
        </c:rich>
      </c:tx>
      <c:layout/>
      <c:overlay val="0"/>
    </c:title>
    <c:autoTitleDeleted val="0"/>
    <c:plotArea>
      <c:layout/>
      <c:lineChart>
        <c:grouping val="standard"/>
        <c:varyColors val="0"/>
        <c:ser>
          <c:idx val="0"/>
          <c:order val="0"/>
          <c:tx>
            <c:strRef>
              <c:f>Sheet1!$A$4</c:f>
              <c:strCache>
                <c:ptCount val="1"/>
                <c:pt idx="0">
                  <c:v>NSA</c:v>
                </c:pt>
              </c:strCache>
            </c:strRef>
          </c:tx>
          <c:marker>
            <c:symbol val="none"/>
          </c:marker>
          <c:cat>
            <c:numRef>
              <c:f>Sheet1!$B$3:$CV$3</c:f>
              <c:numCache>
                <c:formatCode>m/d/yyyy</c:formatCode>
                <c:ptCount val="99"/>
                <c:pt idx="0">
                  <c:v>41421.0</c:v>
                </c:pt>
                <c:pt idx="1">
                  <c:v>41428.0</c:v>
                </c:pt>
                <c:pt idx="2">
                  <c:v>41435.0</c:v>
                </c:pt>
                <c:pt idx="3">
                  <c:v>41442.0</c:v>
                </c:pt>
                <c:pt idx="4">
                  <c:v>41449.0</c:v>
                </c:pt>
                <c:pt idx="5">
                  <c:v>41456.0</c:v>
                </c:pt>
                <c:pt idx="6">
                  <c:v>41463.0</c:v>
                </c:pt>
                <c:pt idx="7">
                  <c:v>41470.0</c:v>
                </c:pt>
                <c:pt idx="8">
                  <c:v>41477.0</c:v>
                </c:pt>
                <c:pt idx="9">
                  <c:v>41484.0</c:v>
                </c:pt>
                <c:pt idx="10">
                  <c:v>41491.0</c:v>
                </c:pt>
                <c:pt idx="11">
                  <c:v>41498.0</c:v>
                </c:pt>
                <c:pt idx="12">
                  <c:v>41505.0</c:v>
                </c:pt>
                <c:pt idx="13">
                  <c:v>41512.0</c:v>
                </c:pt>
                <c:pt idx="14">
                  <c:v>41519.0</c:v>
                </c:pt>
                <c:pt idx="15">
                  <c:v>41526.0</c:v>
                </c:pt>
                <c:pt idx="16">
                  <c:v>41533.0</c:v>
                </c:pt>
                <c:pt idx="17">
                  <c:v>41540.0</c:v>
                </c:pt>
                <c:pt idx="18">
                  <c:v>41547.0</c:v>
                </c:pt>
                <c:pt idx="19">
                  <c:v>41554.0</c:v>
                </c:pt>
                <c:pt idx="20">
                  <c:v>41561.0</c:v>
                </c:pt>
                <c:pt idx="21">
                  <c:v>41568.0</c:v>
                </c:pt>
                <c:pt idx="22">
                  <c:v>41575.0</c:v>
                </c:pt>
                <c:pt idx="23">
                  <c:v>41582.0</c:v>
                </c:pt>
                <c:pt idx="24">
                  <c:v>41589.0</c:v>
                </c:pt>
                <c:pt idx="25">
                  <c:v>41596.0</c:v>
                </c:pt>
                <c:pt idx="26">
                  <c:v>41603.0</c:v>
                </c:pt>
                <c:pt idx="27">
                  <c:v>41610.0</c:v>
                </c:pt>
                <c:pt idx="28">
                  <c:v>41617.0</c:v>
                </c:pt>
                <c:pt idx="29">
                  <c:v>41624.0</c:v>
                </c:pt>
                <c:pt idx="30">
                  <c:v>41631.0</c:v>
                </c:pt>
                <c:pt idx="31">
                  <c:v>41638.0</c:v>
                </c:pt>
                <c:pt idx="32">
                  <c:v>41645.0</c:v>
                </c:pt>
                <c:pt idx="33">
                  <c:v>41652.0</c:v>
                </c:pt>
                <c:pt idx="34">
                  <c:v>41659.0</c:v>
                </c:pt>
                <c:pt idx="35">
                  <c:v>41666.0</c:v>
                </c:pt>
                <c:pt idx="36">
                  <c:v>41673.0</c:v>
                </c:pt>
                <c:pt idx="37">
                  <c:v>41680.0</c:v>
                </c:pt>
                <c:pt idx="38">
                  <c:v>41687.0</c:v>
                </c:pt>
                <c:pt idx="39">
                  <c:v>41694.0</c:v>
                </c:pt>
                <c:pt idx="40">
                  <c:v>41701.0</c:v>
                </c:pt>
                <c:pt idx="41">
                  <c:v>41708.0</c:v>
                </c:pt>
                <c:pt idx="42">
                  <c:v>41715.0</c:v>
                </c:pt>
                <c:pt idx="43">
                  <c:v>41722.0</c:v>
                </c:pt>
                <c:pt idx="44">
                  <c:v>41729.0</c:v>
                </c:pt>
                <c:pt idx="45">
                  <c:v>41736.0</c:v>
                </c:pt>
                <c:pt idx="46">
                  <c:v>41743.0</c:v>
                </c:pt>
                <c:pt idx="47">
                  <c:v>41750.0</c:v>
                </c:pt>
                <c:pt idx="48">
                  <c:v>41757.0</c:v>
                </c:pt>
                <c:pt idx="49">
                  <c:v>41764.0</c:v>
                </c:pt>
                <c:pt idx="50">
                  <c:v>41771.0</c:v>
                </c:pt>
                <c:pt idx="51">
                  <c:v>41778.0</c:v>
                </c:pt>
                <c:pt idx="52">
                  <c:v>41785.0</c:v>
                </c:pt>
                <c:pt idx="53">
                  <c:v>41792.0</c:v>
                </c:pt>
                <c:pt idx="54">
                  <c:v>41799.0</c:v>
                </c:pt>
                <c:pt idx="55">
                  <c:v>41806.0</c:v>
                </c:pt>
                <c:pt idx="56">
                  <c:v>41813.0</c:v>
                </c:pt>
                <c:pt idx="57">
                  <c:v>41820.0</c:v>
                </c:pt>
                <c:pt idx="58">
                  <c:v>41827.0</c:v>
                </c:pt>
                <c:pt idx="59">
                  <c:v>41834.0</c:v>
                </c:pt>
                <c:pt idx="60">
                  <c:v>41841.0</c:v>
                </c:pt>
                <c:pt idx="61">
                  <c:v>41848.0</c:v>
                </c:pt>
                <c:pt idx="62">
                  <c:v>41855.0</c:v>
                </c:pt>
                <c:pt idx="63">
                  <c:v>41862.0</c:v>
                </c:pt>
                <c:pt idx="64">
                  <c:v>41869.0</c:v>
                </c:pt>
                <c:pt idx="65">
                  <c:v>41876.0</c:v>
                </c:pt>
                <c:pt idx="66">
                  <c:v>41883.0</c:v>
                </c:pt>
                <c:pt idx="67">
                  <c:v>41890.0</c:v>
                </c:pt>
                <c:pt idx="68">
                  <c:v>41897.0</c:v>
                </c:pt>
                <c:pt idx="69">
                  <c:v>41904.0</c:v>
                </c:pt>
                <c:pt idx="70">
                  <c:v>41911.0</c:v>
                </c:pt>
                <c:pt idx="71">
                  <c:v>41918.0</c:v>
                </c:pt>
                <c:pt idx="72">
                  <c:v>41925.0</c:v>
                </c:pt>
                <c:pt idx="73">
                  <c:v>41932.0</c:v>
                </c:pt>
                <c:pt idx="74">
                  <c:v>41939.0</c:v>
                </c:pt>
                <c:pt idx="75">
                  <c:v>41946.0</c:v>
                </c:pt>
                <c:pt idx="76">
                  <c:v>41953.0</c:v>
                </c:pt>
                <c:pt idx="77">
                  <c:v>41960.0</c:v>
                </c:pt>
                <c:pt idx="78">
                  <c:v>41967.0</c:v>
                </c:pt>
                <c:pt idx="79">
                  <c:v>41974.0</c:v>
                </c:pt>
                <c:pt idx="80">
                  <c:v>41981.0</c:v>
                </c:pt>
                <c:pt idx="81">
                  <c:v>41988.0</c:v>
                </c:pt>
                <c:pt idx="82">
                  <c:v>41995.0</c:v>
                </c:pt>
                <c:pt idx="83">
                  <c:v>42002.0</c:v>
                </c:pt>
                <c:pt idx="84">
                  <c:v>42009.0</c:v>
                </c:pt>
                <c:pt idx="85">
                  <c:v>42016.0</c:v>
                </c:pt>
                <c:pt idx="86">
                  <c:v>42023.0</c:v>
                </c:pt>
                <c:pt idx="87">
                  <c:v>42030.0</c:v>
                </c:pt>
                <c:pt idx="88">
                  <c:v>42037.0</c:v>
                </c:pt>
                <c:pt idx="89">
                  <c:v>42044.0</c:v>
                </c:pt>
                <c:pt idx="90">
                  <c:v>42051.0</c:v>
                </c:pt>
                <c:pt idx="91">
                  <c:v>42058.0</c:v>
                </c:pt>
                <c:pt idx="92">
                  <c:v>42065.0</c:v>
                </c:pt>
                <c:pt idx="93">
                  <c:v>42072.0</c:v>
                </c:pt>
                <c:pt idx="94">
                  <c:v>42079.0</c:v>
                </c:pt>
                <c:pt idx="95">
                  <c:v>42086.0</c:v>
                </c:pt>
                <c:pt idx="96">
                  <c:v>42093.0</c:v>
                </c:pt>
                <c:pt idx="97">
                  <c:v>42100.0</c:v>
                </c:pt>
                <c:pt idx="98">
                  <c:v>42107.0</c:v>
                </c:pt>
              </c:numCache>
            </c:numRef>
          </c:cat>
          <c:val>
            <c:numRef>
              <c:f>Sheet1!$B$4:$CV$4</c:f>
              <c:numCache>
                <c:formatCode>General</c:formatCode>
                <c:ptCount val="99"/>
                <c:pt idx="0">
                  <c:v>8.0</c:v>
                </c:pt>
                <c:pt idx="1">
                  <c:v>130.0</c:v>
                </c:pt>
                <c:pt idx="2">
                  <c:v>350.0</c:v>
                </c:pt>
                <c:pt idx="3">
                  <c:v>146.0</c:v>
                </c:pt>
                <c:pt idx="4">
                  <c:v>141.0</c:v>
                </c:pt>
                <c:pt idx="5">
                  <c:v>151.0</c:v>
                </c:pt>
                <c:pt idx="6">
                  <c:v>70.0</c:v>
                </c:pt>
                <c:pt idx="7">
                  <c:v>48.0</c:v>
                </c:pt>
                <c:pt idx="8">
                  <c:v>46.0</c:v>
                </c:pt>
                <c:pt idx="9">
                  <c:v>95.0</c:v>
                </c:pt>
                <c:pt idx="10">
                  <c:v>73.0</c:v>
                </c:pt>
                <c:pt idx="11">
                  <c:v>36.0</c:v>
                </c:pt>
                <c:pt idx="12">
                  <c:v>143.0</c:v>
                </c:pt>
                <c:pt idx="13">
                  <c:v>55.0</c:v>
                </c:pt>
                <c:pt idx="14">
                  <c:v>54.0</c:v>
                </c:pt>
                <c:pt idx="15">
                  <c:v>53.0</c:v>
                </c:pt>
                <c:pt idx="16">
                  <c:v>48.0</c:v>
                </c:pt>
                <c:pt idx="17">
                  <c:v>36.0</c:v>
                </c:pt>
                <c:pt idx="18">
                  <c:v>29.0</c:v>
                </c:pt>
                <c:pt idx="19">
                  <c:v>92.0</c:v>
                </c:pt>
                <c:pt idx="20">
                  <c:v>59.0</c:v>
                </c:pt>
                <c:pt idx="21">
                  <c:v>140.0</c:v>
                </c:pt>
                <c:pt idx="22">
                  <c:v>165.0</c:v>
                </c:pt>
                <c:pt idx="23">
                  <c:v>100.0</c:v>
                </c:pt>
                <c:pt idx="24">
                  <c:v>30.0</c:v>
                </c:pt>
                <c:pt idx="25">
                  <c:v>66.0</c:v>
                </c:pt>
                <c:pt idx="26">
                  <c:v>24.0</c:v>
                </c:pt>
                <c:pt idx="27">
                  <c:v>48.0</c:v>
                </c:pt>
                <c:pt idx="28">
                  <c:v>63.0</c:v>
                </c:pt>
                <c:pt idx="29">
                  <c:v>73.0</c:v>
                </c:pt>
                <c:pt idx="30">
                  <c:v>49.0</c:v>
                </c:pt>
                <c:pt idx="31">
                  <c:v>38.0</c:v>
                </c:pt>
                <c:pt idx="32">
                  <c:v>38.0</c:v>
                </c:pt>
                <c:pt idx="33">
                  <c:v>45.0</c:v>
                </c:pt>
                <c:pt idx="34">
                  <c:v>43.0</c:v>
                </c:pt>
                <c:pt idx="35">
                  <c:v>48.0</c:v>
                </c:pt>
                <c:pt idx="36">
                  <c:v>18.0</c:v>
                </c:pt>
                <c:pt idx="37">
                  <c:v>23.0</c:v>
                </c:pt>
                <c:pt idx="38">
                  <c:v>34.0</c:v>
                </c:pt>
                <c:pt idx="39">
                  <c:v>33.0</c:v>
                </c:pt>
                <c:pt idx="40">
                  <c:v>28.0</c:v>
                </c:pt>
                <c:pt idx="41">
                  <c:v>33.0</c:v>
                </c:pt>
                <c:pt idx="42">
                  <c:v>25.0</c:v>
                </c:pt>
                <c:pt idx="43">
                  <c:v>23.0</c:v>
                </c:pt>
                <c:pt idx="44">
                  <c:v>17.0</c:v>
                </c:pt>
                <c:pt idx="45">
                  <c:v>30.0</c:v>
                </c:pt>
                <c:pt idx="46">
                  <c:v>24.0</c:v>
                </c:pt>
                <c:pt idx="47">
                  <c:v>17.0</c:v>
                </c:pt>
                <c:pt idx="48">
                  <c:v>18.0</c:v>
                </c:pt>
                <c:pt idx="49">
                  <c:v>23.0</c:v>
                </c:pt>
                <c:pt idx="50">
                  <c:v>37.0</c:v>
                </c:pt>
                <c:pt idx="51">
                  <c:v>30.0</c:v>
                </c:pt>
                <c:pt idx="52">
                  <c:v>24.0</c:v>
                </c:pt>
                <c:pt idx="53">
                  <c:v>42.0</c:v>
                </c:pt>
                <c:pt idx="54">
                  <c:v>20.0</c:v>
                </c:pt>
                <c:pt idx="55">
                  <c:v>15.0</c:v>
                </c:pt>
                <c:pt idx="56">
                  <c:v>20.0</c:v>
                </c:pt>
                <c:pt idx="57">
                  <c:v>26.0</c:v>
                </c:pt>
                <c:pt idx="58">
                  <c:v>47.0</c:v>
                </c:pt>
                <c:pt idx="59">
                  <c:v>41.0</c:v>
                </c:pt>
                <c:pt idx="60">
                  <c:v>5.0</c:v>
                </c:pt>
                <c:pt idx="61">
                  <c:v>10.0</c:v>
                </c:pt>
                <c:pt idx="62">
                  <c:v>14.0</c:v>
                </c:pt>
                <c:pt idx="63">
                  <c:v>9.0</c:v>
                </c:pt>
                <c:pt idx="64">
                  <c:v>18.0</c:v>
                </c:pt>
                <c:pt idx="65">
                  <c:v>7.0</c:v>
                </c:pt>
                <c:pt idx="66">
                  <c:v>4.0</c:v>
                </c:pt>
                <c:pt idx="67">
                  <c:v>16.0</c:v>
                </c:pt>
                <c:pt idx="68">
                  <c:v>21.0</c:v>
                </c:pt>
                <c:pt idx="69">
                  <c:v>9.0</c:v>
                </c:pt>
                <c:pt idx="70">
                  <c:v>11.0</c:v>
                </c:pt>
                <c:pt idx="71">
                  <c:v>8.0</c:v>
                </c:pt>
                <c:pt idx="72">
                  <c:v>23.0</c:v>
                </c:pt>
                <c:pt idx="73">
                  <c:v>15.0</c:v>
                </c:pt>
                <c:pt idx="74">
                  <c:v>14.0</c:v>
                </c:pt>
                <c:pt idx="75">
                  <c:v>24.0</c:v>
                </c:pt>
                <c:pt idx="76">
                  <c:v>16.0</c:v>
                </c:pt>
                <c:pt idx="77">
                  <c:v>26.0</c:v>
                </c:pt>
                <c:pt idx="78">
                  <c:v>20.0</c:v>
                </c:pt>
                <c:pt idx="79">
                  <c:v>24.0</c:v>
                </c:pt>
                <c:pt idx="80">
                  <c:v>14.0</c:v>
                </c:pt>
                <c:pt idx="81">
                  <c:v>10.0</c:v>
                </c:pt>
                <c:pt idx="82">
                  <c:v>16.0</c:v>
                </c:pt>
                <c:pt idx="83">
                  <c:v>5.0</c:v>
                </c:pt>
                <c:pt idx="84">
                  <c:v>7.0</c:v>
                </c:pt>
                <c:pt idx="85">
                  <c:v>26.0</c:v>
                </c:pt>
                <c:pt idx="86">
                  <c:v>15.0</c:v>
                </c:pt>
                <c:pt idx="87">
                  <c:v>12.0</c:v>
                </c:pt>
                <c:pt idx="88">
                  <c:v>29.0</c:v>
                </c:pt>
                <c:pt idx="89">
                  <c:v>13.0</c:v>
                </c:pt>
                <c:pt idx="90">
                  <c:v>28.0</c:v>
                </c:pt>
                <c:pt idx="91">
                  <c:v>30.0</c:v>
                </c:pt>
                <c:pt idx="92">
                  <c:v>17.0</c:v>
                </c:pt>
                <c:pt idx="93">
                  <c:v>30.0</c:v>
                </c:pt>
                <c:pt idx="94">
                  <c:v>19.0</c:v>
                </c:pt>
                <c:pt idx="95">
                  <c:v>15.0</c:v>
                </c:pt>
                <c:pt idx="96">
                  <c:v>26.0</c:v>
                </c:pt>
                <c:pt idx="97">
                  <c:v>36.0</c:v>
                </c:pt>
                <c:pt idx="98">
                  <c:v>20.0</c:v>
                </c:pt>
              </c:numCache>
            </c:numRef>
          </c:val>
          <c:smooth val="0"/>
          <c:extLst xmlns:c16r2="http://schemas.microsoft.com/office/drawing/2015/06/chart">
            <c:ext xmlns:c16="http://schemas.microsoft.com/office/drawing/2014/chart" uri="{C3380CC4-5D6E-409C-BE32-E72D297353CC}">
              <c16:uniqueId val="{00000000-C0DF-47E9-85E3-17136ED9F084}"/>
            </c:ext>
          </c:extLst>
        </c:ser>
        <c:ser>
          <c:idx val="1"/>
          <c:order val="1"/>
          <c:tx>
            <c:strRef>
              <c:f>Sheet1!$A$5</c:f>
              <c:strCache>
                <c:ptCount val="1"/>
                <c:pt idx="0">
                  <c:v>Snowden</c:v>
                </c:pt>
              </c:strCache>
            </c:strRef>
          </c:tx>
          <c:marker>
            <c:symbol val="none"/>
          </c:marker>
          <c:cat>
            <c:numRef>
              <c:f>Sheet1!$B$3:$CV$3</c:f>
              <c:numCache>
                <c:formatCode>m/d/yyyy</c:formatCode>
                <c:ptCount val="99"/>
                <c:pt idx="0">
                  <c:v>41421.0</c:v>
                </c:pt>
                <c:pt idx="1">
                  <c:v>41428.0</c:v>
                </c:pt>
                <c:pt idx="2">
                  <c:v>41435.0</c:v>
                </c:pt>
                <c:pt idx="3">
                  <c:v>41442.0</c:v>
                </c:pt>
                <c:pt idx="4">
                  <c:v>41449.0</c:v>
                </c:pt>
                <c:pt idx="5">
                  <c:v>41456.0</c:v>
                </c:pt>
                <c:pt idx="6">
                  <c:v>41463.0</c:v>
                </c:pt>
                <c:pt idx="7">
                  <c:v>41470.0</c:v>
                </c:pt>
                <c:pt idx="8">
                  <c:v>41477.0</c:v>
                </c:pt>
                <c:pt idx="9">
                  <c:v>41484.0</c:v>
                </c:pt>
                <c:pt idx="10">
                  <c:v>41491.0</c:v>
                </c:pt>
                <c:pt idx="11">
                  <c:v>41498.0</c:v>
                </c:pt>
                <c:pt idx="12">
                  <c:v>41505.0</c:v>
                </c:pt>
                <c:pt idx="13">
                  <c:v>41512.0</c:v>
                </c:pt>
                <c:pt idx="14">
                  <c:v>41519.0</c:v>
                </c:pt>
                <c:pt idx="15">
                  <c:v>41526.0</c:v>
                </c:pt>
                <c:pt idx="16">
                  <c:v>41533.0</c:v>
                </c:pt>
                <c:pt idx="17">
                  <c:v>41540.0</c:v>
                </c:pt>
                <c:pt idx="18">
                  <c:v>41547.0</c:v>
                </c:pt>
                <c:pt idx="19">
                  <c:v>41554.0</c:v>
                </c:pt>
                <c:pt idx="20">
                  <c:v>41561.0</c:v>
                </c:pt>
                <c:pt idx="21">
                  <c:v>41568.0</c:v>
                </c:pt>
                <c:pt idx="22">
                  <c:v>41575.0</c:v>
                </c:pt>
                <c:pt idx="23">
                  <c:v>41582.0</c:v>
                </c:pt>
                <c:pt idx="24">
                  <c:v>41589.0</c:v>
                </c:pt>
                <c:pt idx="25">
                  <c:v>41596.0</c:v>
                </c:pt>
                <c:pt idx="26">
                  <c:v>41603.0</c:v>
                </c:pt>
                <c:pt idx="27">
                  <c:v>41610.0</c:v>
                </c:pt>
                <c:pt idx="28">
                  <c:v>41617.0</c:v>
                </c:pt>
                <c:pt idx="29">
                  <c:v>41624.0</c:v>
                </c:pt>
                <c:pt idx="30">
                  <c:v>41631.0</c:v>
                </c:pt>
                <c:pt idx="31">
                  <c:v>41638.0</c:v>
                </c:pt>
                <c:pt idx="32">
                  <c:v>41645.0</c:v>
                </c:pt>
                <c:pt idx="33">
                  <c:v>41652.0</c:v>
                </c:pt>
                <c:pt idx="34">
                  <c:v>41659.0</c:v>
                </c:pt>
                <c:pt idx="35">
                  <c:v>41666.0</c:v>
                </c:pt>
                <c:pt idx="36">
                  <c:v>41673.0</c:v>
                </c:pt>
                <c:pt idx="37">
                  <c:v>41680.0</c:v>
                </c:pt>
                <c:pt idx="38">
                  <c:v>41687.0</c:v>
                </c:pt>
                <c:pt idx="39">
                  <c:v>41694.0</c:v>
                </c:pt>
                <c:pt idx="40">
                  <c:v>41701.0</c:v>
                </c:pt>
                <c:pt idx="41">
                  <c:v>41708.0</c:v>
                </c:pt>
                <c:pt idx="42">
                  <c:v>41715.0</c:v>
                </c:pt>
                <c:pt idx="43">
                  <c:v>41722.0</c:v>
                </c:pt>
                <c:pt idx="44">
                  <c:v>41729.0</c:v>
                </c:pt>
                <c:pt idx="45">
                  <c:v>41736.0</c:v>
                </c:pt>
                <c:pt idx="46">
                  <c:v>41743.0</c:v>
                </c:pt>
                <c:pt idx="47">
                  <c:v>41750.0</c:v>
                </c:pt>
                <c:pt idx="48">
                  <c:v>41757.0</c:v>
                </c:pt>
                <c:pt idx="49">
                  <c:v>41764.0</c:v>
                </c:pt>
                <c:pt idx="50">
                  <c:v>41771.0</c:v>
                </c:pt>
                <c:pt idx="51">
                  <c:v>41778.0</c:v>
                </c:pt>
                <c:pt idx="52">
                  <c:v>41785.0</c:v>
                </c:pt>
                <c:pt idx="53">
                  <c:v>41792.0</c:v>
                </c:pt>
                <c:pt idx="54">
                  <c:v>41799.0</c:v>
                </c:pt>
                <c:pt idx="55">
                  <c:v>41806.0</c:v>
                </c:pt>
                <c:pt idx="56">
                  <c:v>41813.0</c:v>
                </c:pt>
                <c:pt idx="57">
                  <c:v>41820.0</c:v>
                </c:pt>
                <c:pt idx="58">
                  <c:v>41827.0</c:v>
                </c:pt>
                <c:pt idx="59">
                  <c:v>41834.0</c:v>
                </c:pt>
                <c:pt idx="60">
                  <c:v>41841.0</c:v>
                </c:pt>
                <c:pt idx="61">
                  <c:v>41848.0</c:v>
                </c:pt>
                <c:pt idx="62">
                  <c:v>41855.0</c:v>
                </c:pt>
                <c:pt idx="63">
                  <c:v>41862.0</c:v>
                </c:pt>
                <c:pt idx="64">
                  <c:v>41869.0</c:v>
                </c:pt>
                <c:pt idx="65">
                  <c:v>41876.0</c:v>
                </c:pt>
                <c:pt idx="66">
                  <c:v>41883.0</c:v>
                </c:pt>
                <c:pt idx="67">
                  <c:v>41890.0</c:v>
                </c:pt>
                <c:pt idx="68">
                  <c:v>41897.0</c:v>
                </c:pt>
                <c:pt idx="69">
                  <c:v>41904.0</c:v>
                </c:pt>
                <c:pt idx="70">
                  <c:v>41911.0</c:v>
                </c:pt>
                <c:pt idx="71">
                  <c:v>41918.0</c:v>
                </c:pt>
                <c:pt idx="72">
                  <c:v>41925.0</c:v>
                </c:pt>
                <c:pt idx="73">
                  <c:v>41932.0</c:v>
                </c:pt>
                <c:pt idx="74">
                  <c:v>41939.0</c:v>
                </c:pt>
                <c:pt idx="75">
                  <c:v>41946.0</c:v>
                </c:pt>
                <c:pt idx="76">
                  <c:v>41953.0</c:v>
                </c:pt>
                <c:pt idx="77">
                  <c:v>41960.0</c:v>
                </c:pt>
                <c:pt idx="78">
                  <c:v>41967.0</c:v>
                </c:pt>
                <c:pt idx="79">
                  <c:v>41974.0</c:v>
                </c:pt>
                <c:pt idx="80">
                  <c:v>41981.0</c:v>
                </c:pt>
                <c:pt idx="81">
                  <c:v>41988.0</c:v>
                </c:pt>
                <c:pt idx="82">
                  <c:v>41995.0</c:v>
                </c:pt>
                <c:pt idx="83">
                  <c:v>42002.0</c:v>
                </c:pt>
                <c:pt idx="84">
                  <c:v>42009.0</c:v>
                </c:pt>
                <c:pt idx="85">
                  <c:v>42016.0</c:v>
                </c:pt>
                <c:pt idx="86">
                  <c:v>42023.0</c:v>
                </c:pt>
                <c:pt idx="87">
                  <c:v>42030.0</c:v>
                </c:pt>
                <c:pt idx="88">
                  <c:v>42037.0</c:v>
                </c:pt>
                <c:pt idx="89">
                  <c:v>42044.0</c:v>
                </c:pt>
                <c:pt idx="90">
                  <c:v>42051.0</c:v>
                </c:pt>
                <c:pt idx="91">
                  <c:v>42058.0</c:v>
                </c:pt>
                <c:pt idx="92">
                  <c:v>42065.0</c:v>
                </c:pt>
                <c:pt idx="93">
                  <c:v>42072.0</c:v>
                </c:pt>
                <c:pt idx="94">
                  <c:v>42079.0</c:v>
                </c:pt>
                <c:pt idx="95">
                  <c:v>42086.0</c:v>
                </c:pt>
                <c:pt idx="96">
                  <c:v>42093.0</c:v>
                </c:pt>
                <c:pt idx="97">
                  <c:v>42100.0</c:v>
                </c:pt>
                <c:pt idx="98">
                  <c:v>42107.0</c:v>
                </c:pt>
              </c:numCache>
            </c:numRef>
          </c:cat>
          <c:val>
            <c:numRef>
              <c:f>Sheet1!$B$5:$CV$5</c:f>
              <c:numCache>
                <c:formatCode>General</c:formatCode>
                <c:ptCount val="99"/>
                <c:pt idx="0">
                  <c:v>9.0</c:v>
                </c:pt>
                <c:pt idx="1">
                  <c:v>14.0</c:v>
                </c:pt>
                <c:pt idx="2">
                  <c:v>314.0</c:v>
                </c:pt>
                <c:pt idx="3">
                  <c:v>135.0</c:v>
                </c:pt>
                <c:pt idx="4">
                  <c:v>269.0</c:v>
                </c:pt>
                <c:pt idx="5">
                  <c:v>271.0</c:v>
                </c:pt>
                <c:pt idx="6">
                  <c:v>131.0</c:v>
                </c:pt>
                <c:pt idx="7">
                  <c:v>87.0</c:v>
                </c:pt>
                <c:pt idx="8">
                  <c:v>70.0</c:v>
                </c:pt>
                <c:pt idx="9">
                  <c:v>122.0</c:v>
                </c:pt>
                <c:pt idx="10">
                  <c:v>105.0</c:v>
                </c:pt>
                <c:pt idx="11">
                  <c:v>32.0</c:v>
                </c:pt>
                <c:pt idx="12">
                  <c:v>194.0</c:v>
                </c:pt>
                <c:pt idx="13">
                  <c:v>73.0</c:v>
                </c:pt>
                <c:pt idx="14">
                  <c:v>81.0</c:v>
                </c:pt>
                <c:pt idx="15">
                  <c:v>46.0</c:v>
                </c:pt>
                <c:pt idx="16">
                  <c:v>40.0</c:v>
                </c:pt>
                <c:pt idx="17">
                  <c:v>30.0</c:v>
                </c:pt>
                <c:pt idx="18">
                  <c:v>44.0</c:v>
                </c:pt>
                <c:pt idx="19">
                  <c:v>135.0</c:v>
                </c:pt>
                <c:pt idx="20">
                  <c:v>75.0</c:v>
                </c:pt>
                <c:pt idx="21">
                  <c:v>141.0</c:v>
                </c:pt>
                <c:pt idx="22">
                  <c:v>136.0</c:v>
                </c:pt>
                <c:pt idx="23">
                  <c:v>123.0</c:v>
                </c:pt>
                <c:pt idx="24">
                  <c:v>50.0</c:v>
                </c:pt>
                <c:pt idx="25">
                  <c:v>65.0</c:v>
                </c:pt>
                <c:pt idx="26">
                  <c:v>36.0</c:v>
                </c:pt>
                <c:pt idx="27">
                  <c:v>73.0</c:v>
                </c:pt>
                <c:pt idx="28">
                  <c:v>70.0</c:v>
                </c:pt>
                <c:pt idx="29">
                  <c:v>75.0</c:v>
                </c:pt>
                <c:pt idx="30">
                  <c:v>68.0</c:v>
                </c:pt>
                <c:pt idx="31">
                  <c:v>50.0</c:v>
                </c:pt>
                <c:pt idx="32">
                  <c:v>28.0</c:v>
                </c:pt>
                <c:pt idx="33">
                  <c:v>46.0</c:v>
                </c:pt>
                <c:pt idx="34">
                  <c:v>41.0</c:v>
                </c:pt>
                <c:pt idx="35">
                  <c:v>50.0</c:v>
                </c:pt>
                <c:pt idx="36">
                  <c:v>32.0</c:v>
                </c:pt>
                <c:pt idx="37">
                  <c:v>32.0</c:v>
                </c:pt>
                <c:pt idx="38">
                  <c:v>50.0</c:v>
                </c:pt>
                <c:pt idx="39">
                  <c:v>46.0</c:v>
                </c:pt>
                <c:pt idx="40">
                  <c:v>44.0</c:v>
                </c:pt>
                <c:pt idx="41">
                  <c:v>44.0</c:v>
                </c:pt>
                <c:pt idx="42">
                  <c:v>30.0</c:v>
                </c:pt>
                <c:pt idx="43">
                  <c:v>25.0</c:v>
                </c:pt>
                <c:pt idx="44">
                  <c:v>20.0</c:v>
                </c:pt>
                <c:pt idx="45">
                  <c:v>29.0</c:v>
                </c:pt>
                <c:pt idx="46">
                  <c:v>51.0</c:v>
                </c:pt>
                <c:pt idx="47">
                  <c:v>36.0</c:v>
                </c:pt>
                <c:pt idx="48">
                  <c:v>21.0</c:v>
                </c:pt>
                <c:pt idx="49">
                  <c:v>38.0</c:v>
                </c:pt>
                <c:pt idx="50">
                  <c:v>46.0</c:v>
                </c:pt>
                <c:pt idx="51">
                  <c:v>29.0</c:v>
                </c:pt>
                <c:pt idx="52">
                  <c:v>49.0</c:v>
                </c:pt>
                <c:pt idx="53">
                  <c:v>58.0</c:v>
                </c:pt>
                <c:pt idx="54">
                  <c:v>36.0</c:v>
                </c:pt>
                <c:pt idx="55">
                  <c:v>34.0</c:v>
                </c:pt>
                <c:pt idx="56">
                  <c:v>36.0</c:v>
                </c:pt>
                <c:pt idx="57">
                  <c:v>30.0</c:v>
                </c:pt>
                <c:pt idx="58">
                  <c:v>56.0</c:v>
                </c:pt>
                <c:pt idx="59">
                  <c:v>69.0</c:v>
                </c:pt>
                <c:pt idx="60">
                  <c:v>8.0</c:v>
                </c:pt>
                <c:pt idx="61">
                  <c:v>16.0</c:v>
                </c:pt>
                <c:pt idx="62">
                  <c:v>21.0</c:v>
                </c:pt>
                <c:pt idx="63">
                  <c:v>17.0</c:v>
                </c:pt>
                <c:pt idx="64">
                  <c:v>21.0</c:v>
                </c:pt>
                <c:pt idx="65">
                  <c:v>11.0</c:v>
                </c:pt>
                <c:pt idx="66">
                  <c:v>10.0</c:v>
                </c:pt>
                <c:pt idx="67">
                  <c:v>17.0</c:v>
                </c:pt>
                <c:pt idx="68">
                  <c:v>23.0</c:v>
                </c:pt>
                <c:pt idx="69">
                  <c:v>18.0</c:v>
                </c:pt>
                <c:pt idx="70">
                  <c:v>16.0</c:v>
                </c:pt>
                <c:pt idx="71">
                  <c:v>26.0</c:v>
                </c:pt>
                <c:pt idx="72">
                  <c:v>29.0</c:v>
                </c:pt>
                <c:pt idx="73">
                  <c:v>22.0</c:v>
                </c:pt>
                <c:pt idx="74">
                  <c:v>11.0</c:v>
                </c:pt>
                <c:pt idx="75">
                  <c:v>35.0</c:v>
                </c:pt>
                <c:pt idx="76">
                  <c:v>24.0</c:v>
                </c:pt>
                <c:pt idx="77">
                  <c:v>25.0</c:v>
                </c:pt>
                <c:pt idx="78">
                  <c:v>33.0</c:v>
                </c:pt>
                <c:pt idx="79">
                  <c:v>30.0</c:v>
                </c:pt>
                <c:pt idx="80">
                  <c:v>21.0</c:v>
                </c:pt>
                <c:pt idx="81">
                  <c:v>12.0</c:v>
                </c:pt>
                <c:pt idx="82">
                  <c:v>18.0</c:v>
                </c:pt>
                <c:pt idx="83">
                  <c:v>9.0</c:v>
                </c:pt>
                <c:pt idx="84">
                  <c:v>15.0</c:v>
                </c:pt>
                <c:pt idx="85">
                  <c:v>39.0</c:v>
                </c:pt>
                <c:pt idx="86">
                  <c:v>15.0</c:v>
                </c:pt>
                <c:pt idx="87">
                  <c:v>11.0</c:v>
                </c:pt>
                <c:pt idx="88">
                  <c:v>25.0</c:v>
                </c:pt>
                <c:pt idx="89">
                  <c:v>16.0</c:v>
                </c:pt>
                <c:pt idx="90">
                  <c:v>30.0</c:v>
                </c:pt>
                <c:pt idx="91">
                  <c:v>40.0</c:v>
                </c:pt>
                <c:pt idx="92">
                  <c:v>19.0</c:v>
                </c:pt>
                <c:pt idx="93">
                  <c:v>39.0</c:v>
                </c:pt>
                <c:pt idx="94">
                  <c:v>25.0</c:v>
                </c:pt>
                <c:pt idx="95">
                  <c:v>17.0</c:v>
                </c:pt>
                <c:pt idx="96">
                  <c:v>37.0</c:v>
                </c:pt>
                <c:pt idx="97">
                  <c:v>35.0</c:v>
                </c:pt>
                <c:pt idx="98">
                  <c:v>22.0</c:v>
                </c:pt>
              </c:numCache>
            </c:numRef>
          </c:val>
          <c:smooth val="0"/>
          <c:extLst xmlns:c16r2="http://schemas.microsoft.com/office/drawing/2015/06/chart">
            <c:ext xmlns:c16="http://schemas.microsoft.com/office/drawing/2014/chart" uri="{C3380CC4-5D6E-409C-BE32-E72D297353CC}">
              <c16:uniqueId val="{00000001-C0DF-47E9-85E3-17136ED9F084}"/>
            </c:ext>
          </c:extLst>
        </c:ser>
        <c:ser>
          <c:idx val="2"/>
          <c:order val="2"/>
          <c:tx>
            <c:strRef>
              <c:f>Sheet1!$A$6</c:f>
              <c:strCache>
                <c:ptCount val="1"/>
                <c:pt idx="0">
                  <c:v>GCHQ</c:v>
                </c:pt>
              </c:strCache>
            </c:strRef>
          </c:tx>
          <c:marker>
            <c:symbol val="none"/>
          </c:marker>
          <c:cat>
            <c:numRef>
              <c:f>Sheet1!$B$3:$CV$3</c:f>
              <c:numCache>
                <c:formatCode>m/d/yyyy</c:formatCode>
                <c:ptCount val="99"/>
                <c:pt idx="0">
                  <c:v>41421.0</c:v>
                </c:pt>
                <c:pt idx="1">
                  <c:v>41428.0</c:v>
                </c:pt>
                <c:pt idx="2">
                  <c:v>41435.0</c:v>
                </c:pt>
                <c:pt idx="3">
                  <c:v>41442.0</c:v>
                </c:pt>
                <c:pt idx="4">
                  <c:v>41449.0</c:v>
                </c:pt>
                <c:pt idx="5">
                  <c:v>41456.0</c:v>
                </c:pt>
                <c:pt idx="6">
                  <c:v>41463.0</c:v>
                </c:pt>
                <c:pt idx="7">
                  <c:v>41470.0</c:v>
                </c:pt>
                <c:pt idx="8">
                  <c:v>41477.0</c:v>
                </c:pt>
                <c:pt idx="9">
                  <c:v>41484.0</c:v>
                </c:pt>
                <c:pt idx="10">
                  <c:v>41491.0</c:v>
                </c:pt>
                <c:pt idx="11">
                  <c:v>41498.0</c:v>
                </c:pt>
                <c:pt idx="12">
                  <c:v>41505.0</c:v>
                </c:pt>
                <c:pt idx="13">
                  <c:v>41512.0</c:v>
                </c:pt>
                <c:pt idx="14">
                  <c:v>41519.0</c:v>
                </c:pt>
                <c:pt idx="15">
                  <c:v>41526.0</c:v>
                </c:pt>
                <c:pt idx="16">
                  <c:v>41533.0</c:v>
                </c:pt>
                <c:pt idx="17">
                  <c:v>41540.0</c:v>
                </c:pt>
                <c:pt idx="18">
                  <c:v>41547.0</c:v>
                </c:pt>
                <c:pt idx="19">
                  <c:v>41554.0</c:v>
                </c:pt>
                <c:pt idx="20">
                  <c:v>41561.0</c:v>
                </c:pt>
                <c:pt idx="21">
                  <c:v>41568.0</c:v>
                </c:pt>
                <c:pt idx="22">
                  <c:v>41575.0</c:v>
                </c:pt>
                <c:pt idx="23">
                  <c:v>41582.0</c:v>
                </c:pt>
                <c:pt idx="24">
                  <c:v>41589.0</c:v>
                </c:pt>
                <c:pt idx="25">
                  <c:v>41596.0</c:v>
                </c:pt>
                <c:pt idx="26">
                  <c:v>41603.0</c:v>
                </c:pt>
                <c:pt idx="27">
                  <c:v>41610.0</c:v>
                </c:pt>
                <c:pt idx="28">
                  <c:v>41617.0</c:v>
                </c:pt>
                <c:pt idx="29">
                  <c:v>41624.0</c:v>
                </c:pt>
                <c:pt idx="30">
                  <c:v>41631.0</c:v>
                </c:pt>
                <c:pt idx="31">
                  <c:v>41638.0</c:v>
                </c:pt>
                <c:pt idx="32">
                  <c:v>41645.0</c:v>
                </c:pt>
                <c:pt idx="33">
                  <c:v>41652.0</c:v>
                </c:pt>
                <c:pt idx="34">
                  <c:v>41659.0</c:v>
                </c:pt>
                <c:pt idx="35">
                  <c:v>41666.0</c:v>
                </c:pt>
                <c:pt idx="36">
                  <c:v>41673.0</c:v>
                </c:pt>
                <c:pt idx="37">
                  <c:v>41680.0</c:v>
                </c:pt>
                <c:pt idx="38">
                  <c:v>41687.0</c:v>
                </c:pt>
                <c:pt idx="39">
                  <c:v>41694.0</c:v>
                </c:pt>
                <c:pt idx="40">
                  <c:v>41701.0</c:v>
                </c:pt>
                <c:pt idx="41">
                  <c:v>41708.0</c:v>
                </c:pt>
                <c:pt idx="42">
                  <c:v>41715.0</c:v>
                </c:pt>
                <c:pt idx="43">
                  <c:v>41722.0</c:v>
                </c:pt>
                <c:pt idx="44">
                  <c:v>41729.0</c:v>
                </c:pt>
                <c:pt idx="45">
                  <c:v>41736.0</c:v>
                </c:pt>
                <c:pt idx="46">
                  <c:v>41743.0</c:v>
                </c:pt>
                <c:pt idx="47">
                  <c:v>41750.0</c:v>
                </c:pt>
                <c:pt idx="48">
                  <c:v>41757.0</c:v>
                </c:pt>
                <c:pt idx="49">
                  <c:v>41764.0</c:v>
                </c:pt>
                <c:pt idx="50">
                  <c:v>41771.0</c:v>
                </c:pt>
                <c:pt idx="51">
                  <c:v>41778.0</c:v>
                </c:pt>
                <c:pt idx="52">
                  <c:v>41785.0</c:v>
                </c:pt>
                <c:pt idx="53">
                  <c:v>41792.0</c:v>
                </c:pt>
                <c:pt idx="54">
                  <c:v>41799.0</c:v>
                </c:pt>
                <c:pt idx="55">
                  <c:v>41806.0</c:v>
                </c:pt>
                <c:pt idx="56">
                  <c:v>41813.0</c:v>
                </c:pt>
                <c:pt idx="57">
                  <c:v>41820.0</c:v>
                </c:pt>
                <c:pt idx="58">
                  <c:v>41827.0</c:v>
                </c:pt>
                <c:pt idx="59">
                  <c:v>41834.0</c:v>
                </c:pt>
                <c:pt idx="60">
                  <c:v>41841.0</c:v>
                </c:pt>
                <c:pt idx="61">
                  <c:v>41848.0</c:v>
                </c:pt>
                <c:pt idx="62">
                  <c:v>41855.0</c:v>
                </c:pt>
                <c:pt idx="63">
                  <c:v>41862.0</c:v>
                </c:pt>
                <c:pt idx="64">
                  <c:v>41869.0</c:v>
                </c:pt>
                <c:pt idx="65">
                  <c:v>41876.0</c:v>
                </c:pt>
                <c:pt idx="66">
                  <c:v>41883.0</c:v>
                </c:pt>
                <c:pt idx="67">
                  <c:v>41890.0</c:v>
                </c:pt>
                <c:pt idx="68">
                  <c:v>41897.0</c:v>
                </c:pt>
                <c:pt idx="69">
                  <c:v>41904.0</c:v>
                </c:pt>
                <c:pt idx="70">
                  <c:v>41911.0</c:v>
                </c:pt>
                <c:pt idx="71">
                  <c:v>41918.0</c:v>
                </c:pt>
                <c:pt idx="72">
                  <c:v>41925.0</c:v>
                </c:pt>
                <c:pt idx="73">
                  <c:v>41932.0</c:v>
                </c:pt>
                <c:pt idx="74">
                  <c:v>41939.0</c:v>
                </c:pt>
                <c:pt idx="75">
                  <c:v>41946.0</c:v>
                </c:pt>
                <c:pt idx="76">
                  <c:v>41953.0</c:v>
                </c:pt>
                <c:pt idx="77">
                  <c:v>41960.0</c:v>
                </c:pt>
                <c:pt idx="78">
                  <c:v>41967.0</c:v>
                </c:pt>
                <c:pt idx="79">
                  <c:v>41974.0</c:v>
                </c:pt>
                <c:pt idx="80">
                  <c:v>41981.0</c:v>
                </c:pt>
                <c:pt idx="81">
                  <c:v>41988.0</c:v>
                </c:pt>
                <c:pt idx="82">
                  <c:v>41995.0</c:v>
                </c:pt>
                <c:pt idx="83">
                  <c:v>42002.0</c:v>
                </c:pt>
                <c:pt idx="84">
                  <c:v>42009.0</c:v>
                </c:pt>
                <c:pt idx="85">
                  <c:v>42016.0</c:v>
                </c:pt>
                <c:pt idx="86">
                  <c:v>42023.0</c:v>
                </c:pt>
                <c:pt idx="87">
                  <c:v>42030.0</c:v>
                </c:pt>
                <c:pt idx="88">
                  <c:v>42037.0</c:v>
                </c:pt>
                <c:pt idx="89">
                  <c:v>42044.0</c:v>
                </c:pt>
                <c:pt idx="90">
                  <c:v>42051.0</c:v>
                </c:pt>
                <c:pt idx="91">
                  <c:v>42058.0</c:v>
                </c:pt>
                <c:pt idx="92">
                  <c:v>42065.0</c:v>
                </c:pt>
                <c:pt idx="93">
                  <c:v>42072.0</c:v>
                </c:pt>
                <c:pt idx="94">
                  <c:v>42079.0</c:v>
                </c:pt>
                <c:pt idx="95">
                  <c:v>42086.0</c:v>
                </c:pt>
                <c:pt idx="96">
                  <c:v>42093.0</c:v>
                </c:pt>
                <c:pt idx="97">
                  <c:v>42100.0</c:v>
                </c:pt>
                <c:pt idx="98">
                  <c:v>42107.0</c:v>
                </c:pt>
              </c:numCache>
            </c:numRef>
          </c:cat>
          <c:val>
            <c:numRef>
              <c:f>Sheet1!$B$6:$CV$6</c:f>
              <c:numCache>
                <c:formatCode>General</c:formatCode>
                <c:ptCount val="99"/>
                <c:pt idx="0">
                  <c:v>5.0</c:v>
                </c:pt>
                <c:pt idx="1">
                  <c:v>94.0</c:v>
                </c:pt>
                <c:pt idx="2">
                  <c:v>167.0</c:v>
                </c:pt>
                <c:pt idx="3">
                  <c:v>104.0</c:v>
                </c:pt>
                <c:pt idx="4">
                  <c:v>121.0</c:v>
                </c:pt>
                <c:pt idx="5">
                  <c:v>44.0</c:v>
                </c:pt>
                <c:pt idx="6">
                  <c:v>28.0</c:v>
                </c:pt>
                <c:pt idx="7">
                  <c:v>36.0</c:v>
                </c:pt>
                <c:pt idx="8">
                  <c:v>4.0</c:v>
                </c:pt>
                <c:pt idx="9">
                  <c:v>29.0</c:v>
                </c:pt>
                <c:pt idx="10">
                  <c:v>20.0</c:v>
                </c:pt>
                <c:pt idx="11">
                  <c:v>17.0</c:v>
                </c:pt>
                <c:pt idx="12">
                  <c:v>65.0</c:v>
                </c:pt>
                <c:pt idx="13">
                  <c:v>31.0</c:v>
                </c:pt>
                <c:pt idx="14">
                  <c:v>29.0</c:v>
                </c:pt>
                <c:pt idx="15">
                  <c:v>32.0</c:v>
                </c:pt>
                <c:pt idx="16">
                  <c:v>12.0</c:v>
                </c:pt>
                <c:pt idx="17">
                  <c:v>15.0</c:v>
                </c:pt>
                <c:pt idx="18">
                  <c:v>25.0</c:v>
                </c:pt>
                <c:pt idx="19">
                  <c:v>106.0</c:v>
                </c:pt>
                <c:pt idx="20">
                  <c:v>51.0</c:v>
                </c:pt>
                <c:pt idx="21">
                  <c:v>78.0</c:v>
                </c:pt>
                <c:pt idx="22">
                  <c:v>66.0</c:v>
                </c:pt>
                <c:pt idx="23">
                  <c:v>114.0</c:v>
                </c:pt>
                <c:pt idx="24">
                  <c:v>35.0</c:v>
                </c:pt>
                <c:pt idx="25">
                  <c:v>46.0</c:v>
                </c:pt>
                <c:pt idx="26">
                  <c:v>33.0</c:v>
                </c:pt>
                <c:pt idx="27">
                  <c:v>48.0</c:v>
                </c:pt>
                <c:pt idx="28">
                  <c:v>40.0</c:v>
                </c:pt>
                <c:pt idx="29">
                  <c:v>48.0</c:v>
                </c:pt>
                <c:pt idx="30">
                  <c:v>20.0</c:v>
                </c:pt>
                <c:pt idx="31">
                  <c:v>11.0</c:v>
                </c:pt>
                <c:pt idx="32">
                  <c:v>19.0</c:v>
                </c:pt>
                <c:pt idx="33">
                  <c:v>27.0</c:v>
                </c:pt>
                <c:pt idx="34">
                  <c:v>25.0</c:v>
                </c:pt>
                <c:pt idx="35">
                  <c:v>32.0</c:v>
                </c:pt>
                <c:pt idx="36">
                  <c:v>13.0</c:v>
                </c:pt>
                <c:pt idx="37">
                  <c:v>18.0</c:v>
                </c:pt>
                <c:pt idx="38">
                  <c:v>20.0</c:v>
                </c:pt>
                <c:pt idx="39">
                  <c:v>36.0</c:v>
                </c:pt>
                <c:pt idx="40">
                  <c:v>24.0</c:v>
                </c:pt>
                <c:pt idx="41">
                  <c:v>21.0</c:v>
                </c:pt>
                <c:pt idx="42">
                  <c:v>16.0</c:v>
                </c:pt>
                <c:pt idx="43">
                  <c:v>7.0</c:v>
                </c:pt>
                <c:pt idx="44">
                  <c:v>11.0</c:v>
                </c:pt>
                <c:pt idx="45">
                  <c:v>21.0</c:v>
                </c:pt>
                <c:pt idx="46">
                  <c:v>40.0</c:v>
                </c:pt>
                <c:pt idx="47">
                  <c:v>17.0</c:v>
                </c:pt>
                <c:pt idx="48">
                  <c:v>19.0</c:v>
                </c:pt>
                <c:pt idx="49">
                  <c:v>22.0</c:v>
                </c:pt>
                <c:pt idx="50">
                  <c:v>24.0</c:v>
                </c:pt>
                <c:pt idx="51">
                  <c:v>11.0</c:v>
                </c:pt>
                <c:pt idx="52">
                  <c:v>14.0</c:v>
                </c:pt>
                <c:pt idx="53">
                  <c:v>25.0</c:v>
                </c:pt>
                <c:pt idx="54">
                  <c:v>25.0</c:v>
                </c:pt>
                <c:pt idx="55">
                  <c:v>23.0</c:v>
                </c:pt>
                <c:pt idx="56">
                  <c:v>31.0</c:v>
                </c:pt>
                <c:pt idx="57">
                  <c:v>22.0</c:v>
                </c:pt>
                <c:pt idx="58">
                  <c:v>20.0</c:v>
                </c:pt>
                <c:pt idx="59">
                  <c:v>40.0</c:v>
                </c:pt>
                <c:pt idx="60">
                  <c:v>5.0</c:v>
                </c:pt>
                <c:pt idx="61">
                  <c:v>11.0</c:v>
                </c:pt>
                <c:pt idx="62">
                  <c:v>4.0</c:v>
                </c:pt>
                <c:pt idx="63">
                  <c:v>5.0</c:v>
                </c:pt>
                <c:pt idx="64">
                  <c:v>15.0</c:v>
                </c:pt>
                <c:pt idx="65">
                  <c:v>5.0</c:v>
                </c:pt>
                <c:pt idx="66">
                  <c:v>12.0</c:v>
                </c:pt>
                <c:pt idx="67">
                  <c:v>15.0</c:v>
                </c:pt>
                <c:pt idx="68">
                  <c:v>18.0</c:v>
                </c:pt>
                <c:pt idx="69">
                  <c:v>19.0</c:v>
                </c:pt>
                <c:pt idx="70">
                  <c:v>15.0</c:v>
                </c:pt>
                <c:pt idx="71">
                  <c:v>10.0</c:v>
                </c:pt>
                <c:pt idx="72">
                  <c:v>12.0</c:v>
                </c:pt>
                <c:pt idx="73">
                  <c:v>28.0</c:v>
                </c:pt>
                <c:pt idx="74">
                  <c:v>9.0</c:v>
                </c:pt>
                <c:pt idx="75">
                  <c:v>63.0</c:v>
                </c:pt>
                <c:pt idx="76">
                  <c:v>11.0</c:v>
                </c:pt>
                <c:pt idx="77">
                  <c:v>10.0</c:v>
                </c:pt>
                <c:pt idx="78">
                  <c:v>52.0</c:v>
                </c:pt>
                <c:pt idx="79">
                  <c:v>14.0</c:v>
                </c:pt>
                <c:pt idx="80">
                  <c:v>27.0</c:v>
                </c:pt>
                <c:pt idx="81">
                  <c:v>10.0</c:v>
                </c:pt>
                <c:pt idx="82">
                  <c:v>16.0</c:v>
                </c:pt>
                <c:pt idx="83">
                  <c:v>6.0</c:v>
                </c:pt>
                <c:pt idx="84">
                  <c:v>24.0</c:v>
                </c:pt>
                <c:pt idx="85">
                  <c:v>38.0</c:v>
                </c:pt>
                <c:pt idx="86">
                  <c:v>11.0</c:v>
                </c:pt>
                <c:pt idx="87">
                  <c:v>52.0</c:v>
                </c:pt>
                <c:pt idx="88">
                  <c:v>24.0</c:v>
                </c:pt>
                <c:pt idx="89">
                  <c:v>8.0</c:v>
                </c:pt>
                <c:pt idx="90">
                  <c:v>29.0</c:v>
                </c:pt>
                <c:pt idx="91">
                  <c:v>25.0</c:v>
                </c:pt>
                <c:pt idx="92">
                  <c:v>26.0</c:v>
                </c:pt>
                <c:pt idx="93">
                  <c:v>56.0</c:v>
                </c:pt>
                <c:pt idx="94">
                  <c:v>30.0</c:v>
                </c:pt>
                <c:pt idx="95">
                  <c:v>18.0</c:v>
                </c:pt>
                <c:pt idx="96">
                  <c:v>26.0</c:v>
                </c:pt>
                <c:pt idx="97">
                  <c:v>13.0</c:v>
                </c:pt>
                <c:pt idx="98">
                  <c:v>12.0</c:v>
                </c:pt>
              </c:numCache>
            </c:numRef>
          </c:val>
          <c:smooth val="0"/>
          <c:extLst xmlns:c16r2="http://schemas.microsoft.com/office/drawing/2015/06/chart">
            <c:ext xmlns:c16="http://schemas.microsoft.com/office/drawing/2014/chart" uri="{C3380CC4-5D6E-409C-BE32-E72D297353CC}">
              <c16:uniqueId val="{00000002-C0DF-47E9-85E3-17136ED9F084}"/>
            </c:ext>
          </c:extLst>
        </c:ser>
        <c:dLbls>
          <c:showLegendKey val="0"/>
          <c:showVal val="0"/>
          <c:showCatName val="0"/>
          <c:showSerName val="0"/>
          <c:showPercent val="0"/>
          <c:showBubbleSize val="0"/>
        </c:dLbls>
        <c:marker val="1"/>
        <c:smooth val="0"/>
        <c:axId val="-2123176040"/>
        <c:axId val="2124863032"/>
      </c:lineChart>
      <c:dateAx>
        <c:axId val="-2123176040"/>
        <c:scaling>
          <c:orientation val="minMax"/>
        </c:scaling>
        <c:delete val="0"/>
        <c:axPos val="b"/>
        <c:numFmt formatCode="m/d/yyyy" sourceLinked="1"/>
        <c:majorTickMark val="out"/>
        <c:minorTickMark val="none"/>
        <c:tickLblPos val="nextTo"/>
        <c:txPr>
          <a:bodyPr rot="-5400000" vert="horz"/>
          <a:lstStyle/>
          <a:p>
            <a:pPr>
              <a:defRPr/>
            </a:pPr>
            <a:endParaRPr lang="en-US"/>
          </a:p>
        </c:txPr>
        <c:crossAx val="2124863032"/>
        <c:crosses val="autoZero"/>
        <c:auto val="1"/>
        <c:lblOffset val="100"/>
        <c:baseTimeUnit val="days"/>
        <c:majorUnit val="14.0"/>
        <c:majorTimeUnit val="days"/>
      </c:dateAx>
      <c:valAx>
        <c:axId val="2124863032"/>
        <c:scaling>
          <c:orientation val="minMax"/>
        </c:scaling>
        <c:delete val="0"/>
        <c:axPos val="l"/>
        <c:majorGridlines/>
        <c:numFmt formatCode="General" sourceLinked="1"/>
        <c:majorTickMark val="out"/>
        <c:minorTickMark val="none"/>
        <c:tickLblPos val="nextTo"/>
        <c:crossAx val="-2123176040"/>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50"/>
        <c:axId val="-2103059096"/>
        <c:axId val="2125295384"/>
      </c:barChart>
      <c:catAx>
        <c:axId val="-2103059096"/>
        <c:scaling>
          <c:orientation val="minMax"/>
        </c:scaling>
        <c:delete val="0"/>
        <c:axPos val="l"/>
        <c:majorTickMark val="out"/>
        <c:minorTickMark val="none"/>
        <c:tickLblPos val="nextTo"/>
        <c:crossAx val="2125295384"/>
        <c:crosses val="autoZero"/>
        <c:auto val="1"/>
        <c:lblAlgn val="ctr"/>
        <c:lblOffset val="100"/>
        <c:noMultiLvlLbl val="0"/>
      </c:catAx>
      <c:valAx>
        <c:axId val="2125295384"/>
        <c:scaling>
          <c:orientation val="minMax"/>
        </c:scaling>
        <c:delete val="0"/>
        <c:axPos val="b"/>
        <c:majorGridlines/>
        <c:numFmt formatCode="###0" sourceLinked="1"/>
        <c:majorTickMark val="out"/>
        <c:minorTickMark val="none"/>
        <c:tickLblPos val="nextTo"/>
        <c:crossAx val="-21030590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Sheet1!$B$29:$B$55</c:f>
              <c:strCache>
                <c:ptCount val="27"/>
                <c:pt idx="0">
                  <c:v>National security</c:v>
                </c:pt>
                <c:pt idx="1">
                  <c:v>Human rights</c:v>
                </c:pt>
                <c:pt idx="2">
                  <c:v>Personal privacy</c:v>
                </c:pt>
                <c:pt idx="3">
                  <c:v>Content of Snowden leaks</c:v>
                </c:pt>
                <c:pt idx="4">
                  <c:v>Terrorism</c:v>
                </c:pt>
                <c:pt idx="5">
                  <c:v>Policing</c:v>
                </c:pt>
                <c:pt idx="6">
                  <c:v>Security Services</c:v>
                </c:pt>
                <c:pt idx="7">
                  <c:v>Personal online behaviour</c:v>
                </c:pt>
                <c:pt idx="8">
                  <c:v>Spying on corporations</c:v>
                </c:pt>
                <c:pt idx="9">
                  <c:v>Counter surveillance</c:v>
                </c:pt>
                <c:pt idx="10">
                  <c:v>Organised crime</c:v>
                </c:pt>
                <c:pt idx="11">
                  <c:v>Spying on governments</c:v>
                </c:pt>
                <c:pt idx="12">
                  <c:v>Application/changes to the law</c:v>
                </c:pt>
                <c:pt idx="13">
                  <c:v>Government oversight</c:v>
                </c:pt>
                <c:pt idx="14">
                  <c:v>Social media/game surveillance</c:v>
                </c:pt>
                <c:pt idx="15">
                  <c:v>Extradition/Asylum</c:v>
                </c:pt>
                <c:pt idx="16">
                  <c:v>Non-UK/US government reaction</c:v>
                </c:pt>
                <c:pt idx="17">
                  <c:v>Whistleblowing</c:v>
                </c:pt>
                <c:pt idx="18">
                  <c:v>UK/US government response</c:v>
                </c:pt>
                <c:pt idx="19">
                  <c:v>The Miranda case</c:v>
                </c:pt>
                <c:pt idx="20">
                  <c:v>Mass public surveillance</c:v>
                </c:pt>
                <c:pt idx="21">
                  <c:v>Freedom of the press</c:v>
                </c:pt>
                <c:pt idx="22">
                  <c:v>Other</c:v>
                </c:pt>
                <c:pt idx="23">
                  <c:v>International relations</c:v>
                </c:pt>
                <c:pt idx="24">
                  <c:v>Surveillance Failure</c:v>
                </c:pt>
                <c:pt idx="25">
                  <c:v>State power</c:v>
                </c:pt>
                <c:pt idx="26">
                  <c:v>Snowden personal revelations</c:v>
                </c:pt>
              </c:strCache>
            </c:strRef>
          </c:cat>
          <c:val>
            <c:numRef>
              <c:f>Sheet1!$C$29:$C$55</c:f>
              <c:numCache>
                <c:formatCode>###0</c:formatCode>
                <c:ptCount val="27"/>
                <c:pt idx="0">
                  <c:v>63.0</c:v>
                </c:pt>
                <c:pt idx="1">
                  <c:v>25.0</c:v>
                </c:pt>
                <c:pt idx="2">
                  <c:v>30.0</c:v>
                </c:pt>
                <c:pt idx="3">
                  <c:v>54.0</c:v>
                </c:pt>
                <c:pt idx="4">
                  <c:v>176.0</c:v>
                </c:pt>
                <c:pt idx="5">
                  <c:v>35.0</c:v>
                </c:pt>
                <c:pt idx="6">
                  <c:v>172.0</c:v>
                </c:pt>
                <c:pt idx="7">
                  <c:v>11.0</c:v>
                </c:pt>
                <c:pt idx="8">
                  <c:v>9.0</c:v>
                </c:pt>
                <c:pt idx="9">
                  <c:v>2.0</c:v>
                </c:pt>
                <c:pt idx="10">
                  <c:v>1.0</c:v>
                </c:pt>
                <c:pt idx="11">
                  <c:v>107.0</c:v>
                </c:pt>
                <c:pt idx="12">
                  <c:v>25.0</c:v>
                </c:pt>
                <c:pt idx="13">
                  <c:v>3.0</c:v>
                </c:pt>
                <c:pt idx="14">
                  <c:v>87.0</c:v>
                </c:pt>
                <c:pt idx="15">
                  <c:v>40.0</c:v>
                </c:pt>
                <c:pt idx="16">
                  <c:v>77.0</c:v>
                </c:pt>
                <c:pt idx="17">
                  <c:v>83.0</c:v>
                </c:pt>
                <c:pt idx="18">
                  <c:v>165.0</c:v>
                </c:pt>
                <c:pt idx="19">
                  <c:v>124.0</c:v>
                </c:pt>
                <c:pt idx="20">
                  <c:v>24.0</c:v>
                </c:pt>
                <c:pt idx="21">
                  <c:v>45.0</c:v>
                </c:pt>
                <c:pt idx="22">
                  <c:v>24.0</c:v>
                </c:pt>
                <c:pt idx="23">
                  <c:v>3.0</c:v>
                </c:pt>
                <c:pt idx="24">
                  <c:v>10.0</c:v>
                </c:pt>
                <c:pt idx="25">
                  <c:v>8.0</c:v>
                </c:pt>
                <c:pt idx="26">
                  <c:v>13.0</c:v>
                </c:pt>
              </c:numCache>
            </c:numRef>
          </c:val>
          <c:extLst xmlns:c16r2="http://schemas.microsoft.com/office/drawing/2015/06/chart">
            <c:ext xmlns:c16="http://schemas.microsoft.com/office/drawing/2014/chart" uri="{C3380CC4-5D6E-409C-BE32-E72D297353CC}">
              <c16:uniqueId val="{00000000-3E38-4990-A230-E07FDAD6D6FC}"/>
            </c:ext>
          </c:extLst>
        </c:ser>
        <c:ser>
          <c:idx val="1"/>
          <c:order val="1"/>
          <c:invertIfNegative val="0"/>
          <c:cat>
            <c:strRef>
              <c:f>Sheet1!$B$29:$B$55</c:f>
              <c:strCache>
                <c:ptCount val="27"/>
                <c:pt idx="0">
                  <c:v>National security</c:v>
                </c:pt>
                <c:pt idx="1">
                  <c:v>Human rights</c:v>
                </c:pt>
                <c:pt idx="2">
                  <c:v>Personal privacy</c:v>
                </c:pt>
                <c:pt idx="3">
                  <c:v>Content of Snowden leaks</c:v>
                </c:pt>
                <c:pt idx="4">
                  <c:v>Terrorism</c:v>
                </c:pt>
                <c:pt idx="5">
                  <c:v>Policing</c:v>
                </c:pt>
                <c:pt idx="6">
                  <c:v>Security Services</c:v>
                </c:pt>
                <c:pt idx="7">
                  <c:v>Personal online behaviour</c:v>
                </c:pt>
                <c:pt idx="8">
                  <c:v>Spying on corporations</c:v>
                </c:pt>
                <c:pt idx="9">
                  <c:v>Counter surveillance</c:v>
                </c:pt>
                <c:pt idx="10">
                  <c:v>Organised crime</c:v>
                </c:pt>
                <c:pt idx="11">
                  <c:v>Spying on governments</c:v>
                </c:pt>
                <c:pt idx="12">
                  <c:v>Application/changes to the law</c:v>
                </c:pt>
                <c:pt idx="13">
                  <c:v>Government oversight</c:v>
                </c:pt>
                <c:pt idx="14">
                  <c:v>Social media/game surveillance</c:v>
                </c:pt>
                <c:pt idx="15">
                  <c:v>Extradition/Asylum</c:v>
                </c:pt>
                <c:pt idx="16">
                  <c:v>Non-UK/US government reaction</c:v>
                </c:pt>
                <c:pt idx="17">
                  <c:v>Whistleblowing</c:v>
                </c:pt>
                <c:pt idx="18">
                  <c:v>UK/US government response</c:v>
                </c:pt>
                <c:pt idx="19">
                  <c:v>The Miranda case</c:v>
                </c:pt>
                <c:pt idx="20">
                  <c:v>Mass public surveillance</c:v>
                </c:pt>
                <c:pt idx="21">
                  <c:v>Freedom of the press</c:v>
                </c:pt>
                <c:pt idx="22">
                  <c:v>Other</c:v>
                </c:pt>
                <c:pt idx="23">
                  <c:v>International relations</c:v>
                </c:pt>
                <c:pt idx="24">
                  <c:v>Surveillance Failure</c:v>
                </c:pt>
                <c:pt idx="25">
                  <c:v>State power</c:v>
                </c:pt>
                <c:pt idx="26">
                  <c:v>Snowden personal revelations</c:v>
                </c:pt>
              </c:strCache>
            </c:strRef>
          </c:cat>
          <c:val>
            <c:numRef>
              <c:f>Sheet1!$D$29:$D$55</c:f>
              <c:numCache>
                <c:formatCode>###0.0%</c:formatCode>
                <c:ptCount val="27"/>
                <c:pt idx="0">
                  <c:v>0.0444915254237288</c:v>
                </c:pt>
                <c:pt idx="1">
                  <c:v>0.0176553672316384</c:v>
                </c:pt>
                <c:pt idx="2">
                  <c:v>0.0211864406779661</c:v>
                </c:pt>
                <c:pt idx="3">
                  <c:v>0.038135593220339</c:v>
                </c:pt>
                <c:pt idx="4">
                  <c:v>0.124293785310735</c:v>
                </c:pt>
                <c:pt idx="5">
                  <c:v>0.0247175141242938</c:v>
                </c:pt>
                <c:pt idx="6">
                  <c:v>0.121468926553672</c:v>
                </c:pt>
                <c:pt idx="7" formatCode="####.0%">
                  <c:v>0.00776836158192091</c:v>
                </c:pt>
                <c:pt idx="8" formatCode="####.0%">
                  <c:v>0.00635593220338983</c:v>
                </c:pt>
                <c:pt idx="9" formatCode="####.0%">
                  <c:v>0.00141242937853107</c:v>
                </c:pt>
                <c:pt idx="10" formatCode="####.0%">
                  <c:v>0.000706214689265537</c:v>
                </c:pt>
                <c:pt idx="11">
                  <c:v>0.0755649717514125</c:v>
                </c:pt>
                <c:pt idx="12">
                  <c:v>0.0176553672316384</c:v>
                </c:pt>
                <c:pt idx="13" formatCode="####.0%">
                  <c:v>0.00211864406779661</c:v>
                </c:pt>
                <c:pt idx="14">
                  <c:v>0.0614406779661017</c:v>
                </c:pt>
                <c:pt idx="15">
                  <c:v>0.0282485875706215</c:v>
                </c:pt>
                <c:pt idx="16">
                  <c:v>0.0543785310734464</c:v>
                </c:pt>
                <c:pt idx="17">
                  <c:v>0.0586158192090395</c:v>
                </c:pt>
                <c:pt idx="18">
                  <c:v>0.116525423728814</c:v>
                </c:pt>
                <c:pt idx="19">
                  <c:v>0.0875706214689265</c:v>
                </c:pt>
                <c:pt idx="20">
                  <c:v>0.0169491525423729</c:v>
                </c:pt>
                <c:pt idx="21">
                  <c:v>0.0317796610169492</c:v>
                </c:pt>
                <c:pt idx="22">
                  <c:v>0.0169491525423729</c:v>
                </c:pt>
                <c:pt idx="23" formatCode="####.0%">
                  <c:v>0.00211864406779661</c:v>
                </c:pt>
                <c:pt idx="24" formatCode="####.0%">
                  <c:v>0.00706214689265537</c:v>
                </c:pt>
                <c:pt idx="25" formatCode="####.0%">
                  <c:v>0.00564971751412429</c:v>
                </c:pt>
                <c:pt idx="26" formatCode="####.0%">
                  <c:v>0.00918079096045197</c:v>
                </c:pt>
              </c:numCache>
            </c:numRef>
          </c:val>
          <c:extLst xmlns:c16r2="http://schemas.microsoft.com/office/drawing/2015/06/chart">
            <c:ext xmlns:c16="http://schemas.microsoft.com/office/drawing/2014/chart" uri="{C3380CC4-5D6E-409C-BE32-E72D297353CC}">
              <c16:uniqueId val="{00000001-3E38-4990-A230-E07FDAD6D6FC}"/>
            </c:ext>
          </c:extLst>
        </c:ser>
        <c:dLbls>
          <c:showLegendKey val="0"/>
          <c:showVal val="0"/>
          <c:showCatName val="0"/>
          <c:showSerName val="0"/>
          <c:showPercent val="0"/>
          <c:showBubbleSize val="0"/>
        </c:dLbls>
        <c:gapWidth val="150"/>
        <c:axId val="-2082044408"/>
        <c:axId val="-2082041432"/>
      </c:barChart>
      <c:catAx>
        <c:axId val="-2082044408"/>
        <c:scaling>
          <c:orientation val="minMax"/>
        </c:scaling>
        <c:delete val="0"/>
        <c:axPos val="l"/>
        <c:numFmt formatCode="General" sourceLinked="0"/>
        <c:majorTickMark val="out"/>
        <c:minorTickMark val="none"/>
        <c:tickLblPos val="nextTo"/>
        <c:crossAx val="-2082041432"/>
        <c:crosses val="autoZero"/>
        <c:auto val="1"/>
        <c:lblAlgn val="ctr"/>
        <c:lblOffset val="100"/>
        <c:noMultiLvlLbl val="0"/>
      </c:catAx>
      <c:valAx>
        <c:axId val="-2082041432"/>
        <c:scaling>
          <c:orientation val="minMax"/>
        </c:scaling>
        <c:delete val="0"/>
        <c:axPos val="b"/>
        <c:majorGridlines/>
        <c:numFmt formatCode="###0" sourceLinked="1"/>
        <c:majorTickMark val="out"/>
        <c:minorTickMark val="none"/>
        <c:tickLblPos val="nextTo"/>
        <c:crossAx val="-208204440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cat>
            <c:strRef>
              <c:f>Sheet1!$B$66:$B$84</c:f>
              <c:strCache>
                <c:ptCount val="19"/>
                <c:pt idx="0">
                  <c:v>Law/judiciary</c:v>
                </c:pt>
                <c:pt idx="1">
                  <c:v>US spy agency</c:v>
                </c:pt>
                <c:pt idx="2">
                  <c:v>UK spy agency</c:v>
                </c:pt>
                <c:pt idx="3">
                  <c:v>Journalist/media</c:v>
                </c:pt>
                <c:pt idx="4">
                  <c:v>Business person/tech company</c:v>
                </c:pt>
                <c:pt idx="5">
                  <c:v>Citizen</c:v>
                </c:pt>
                <c:pt idx="6">
                  <c:v>Civil society group</c:v>
                </c:pt>
                <c:pt idx="7">
                  <c:v>Police</c:v>
                </c:pt>
                <c:pt idx="8">
                  <c:v>Expert</c:v>
                </c:pt>
                <c:pt idx="9">
                  <c:v>Edward Snowden himself</c:v>
                </c:pt>
                <c:pt idx="10">
                  <c:v>Edward Snowden documents</c:v>
                </c:pt>
                <c:pt idx="11">
                  <c:v>Other</c:v>
                </c:pt>
                <c:pt idx="12">
                  <c:v>Poll</c:v>
                </c:pt>
                <c:pt idx="13">
                  <c:v>Politician</c:v>
                </c:pt>
                <c:pt idx="14">
                  <c:v>Civil service/diplomat</c:v>
                </c:pt>
                <c:pt idx="15">
                  <c:v>NGO</c:v>
                </c:pt>
                <c:pt idx="16">
                  <c:v>David Miranda</c:v>
                </c:pt>
                <c:pt idx="17">
                  <c:v>Think Tank</c:v>
                </c:pt>
                <c:pt idx="18">
                  <c:v>Snowden's girlfriend</c:v>
                </c:pt>
              </c:strCache>
            </c:strRef>
          </c:cat>
          <c:val>
            <c:numRef>
              <c:f>Sheet1!$C$66:$C$84</c:f>
              <c:numCache>
                <c:formatCode>###0</c:formatCode>
                <c:ptCount val="19"/>
                <c:pt idx="0">
                  <c:v>107.0</c:v>
                </c:pt>
                <c:pt idx="1">
                  <c:v>76.0</c:v>
                </c:pt>
                <c:pt idx="2">
                  <c:v>82.0</c:v>
                </c:pt>
                <c:pt idx="3">
                  <c:v>240.0</c:v>
                </c:pt>
                <c:pt idx="4">
                  <c:v>63.0</c:v>
                </c:pt>
                <c:pt idx="5">
                  <c:v>131.0</c:v>
                </c:pt>
                <c:pt idx="6">
                  <c:v>53.0</c:v>
                </c:pt>
                <c:pt idx="7">
                  <c:v>43.0</c:v>
                </c:pt>
                <c:pt idx="8">
                  <c:v>57.0</c:v>
                </c:pt>
                <c:pt idx="9">
                  <c:v>78.0</c:v>
                </c:pt>
                <c:pt idx="10">
                  <c:v>83.0</c:v>
                </c:pt>
                <c:pt idx="11">
                  <c:v>248.0</c:v>
                </c:pt>
                <c:pt idx="12">
                  <c:v>19.0</c:v>
                </c:pt>
                <c:pt idx="13">
                  <c:v>911.0</c:v>
                </c:pt>
                <c:pt idx="14">
                  <c:v>13.0</c:v>
                </c:pt>
                <c:pt idx="15">
                  <c:v>7.0</c:v>
                </c:pt>
                <c:pt idx="16">
                  <c:v>14.0</c:v>
                </c:pt>
                <c:pt idx="17">
                  <c:v>1.0</c:v>
                </c:pt>
                <c:pt idx="18">
                  <c:v>8.0</c:v>
                </c:pt>
              </c:numCache>
            </c:numRef>
          </c:val>
          <c:extLst xmlns:c16r2="http://schemas.microsoft.com/office/drawing/2015/06/chart">
            <c:ext xmlns:c16="http://schemas.microsoft.com/office/drawing/2014/chart" uri="{C3380CC4-5D6E-409C-BE32-E72D297353CC}">
              <c16:uniqueId val="{00000000-BB64-49B6-8AB1-7288D29092DB}"/>
            </c:ext>
          </c:extLst>
        </c:ser>
        <c:dLbls>
          <c:showLegendKey val="0"/>
          <c:showVal val="0"/>
          <c:showCatName val="0"/>
          <c:showSerName val="0"/>
          <c:showPercent val="0"/>
          <c:showBubbleSize val="0"/>
        </c:dLbls>
        <c:gapWidth val="150"/>
        <c:axId val="-2103001960"/>
        <c:axId val="2125242680"/>
      </c:barChart>
      <c:catAx>
        <c:axId val="-2103001960"/>
        <c:scaling>
          <c:orientation val="minMax"/>
        </c:scaling>
        <c:delete val="0"/>
        <c:axPos val="l"/>
        <c:numFmt formatCode="General" sourceLinked="0"/>
        <c:majorTickMark val="out"/>
        <c:minorTickMark val="none"/>
        <c:tickLblPos val="nextTo"/>
        <c:crossAx val="2125242680"/>
        <c:crosses val="autoZero"/>
        <c:auto val="1"/>
        <c:lblAlgn val="ctr"/>
        <c:lblOffset val="100"/>
        <c:noMultiLvlLbl val="0"/>
      </c:catAx>
      <c:valAx>
        <c:axId val="2125242680"/>
        <c:scaling>
          <c:orientation val="minMax"/>
        </c:scaling>
        <c:delete val="0"/>
        <c:axPos val="b"/>
        <c:majorGridlines/>
        <c:numFmt formatCode="###0" sourceLinked="1"/>
        <c:majorTickMark val="out"/>
        <c:minorTickMark val="none"/>
        <c:tickLblPos val="nextTo"/>
        <c:crossAx val="-210300196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Sheet1!$B$96:$B$130</c:f>
              <c:strCache>
                <c:ptCount val="35"/>
                <c:pt idx="0">
                  <c:v>Privacy is a human right and should be protected</c:v>
                </c:pt>
                <c:pt idx="1">
                  <c:v>Privacy must be surrendered for/balanced with national security</c:v>
                </c:pt>
                <c:pt idx="2">
                  <c:v>Surveillance should be increased/is acceptable/necessary</c:v>
                </c:pt>
                <c:pt idx="3">
                  <c:v>Surveillance should be reduced/is unacceptable/illegal</c:v>
                </c:pt>
                <c:pt idx="4">
                  <c:v>Surveillance is damaging to international relations</c:v>
                </c:pt>
                <c:pt idx="5">
                  <c:v>Surveillance should not be feared if nothing to hide</c:v>
                </c:pt>
                <c:pt idx="6">
                  <c:v>We are in/moving towards a big brother/surveillance state</c:v>
                </c:pt>
                <c:pt idx="7">
                  <c:v>Personal data needs to be accessed by Intelligence Services</c:v>
                </c:pt>
                <c:pt idx="8">
                  <c:v>Personal data should not be accessed by Intelligence Services</c:v>
                </c:pt>
                <c:pt idx="9">
                  <c:v>Intelligence Services should be more transparent/accountable/receive legal reforms</c:v>
                </c:pt>
                <c:pt idx="10">
                  <c:v>Intelligence Services should be trusted and need secrecy</c:v>
                </c:pt>
                <c:pt idx="11">
                  <c:v>Intelligence Services should be better funded/have more resources to fight terror</c:v>
                </c:pt>
                <c:pt idx="12">
                  <c:v>Intelligence Services should act more on surveillance information</c:v>
                </c:pt>
                <c:pt idx="13">
                  <c:v>Social media/internet companies should do more to fight terror</c:v>
                </c:pt>
                <c:pt idx="14">
                  <c:v>Social media/internet companies should do more to protect privacy</c:v>
                </c:pt>
                <c:pt idx="15">
                  <c:v>Social media/internet companies are acting sufficiently towards terror</c:v>
                </c:pt>
                <c:pt idx="16">
                  <c:v>The Snowden leaks have compromised the work of the Intelligence Services</c:v>
                </c:pt>
                <c:pt idx="17">
                  <c:v>The Snowden leaks are in the public interest</c:v>
                </c:pt>
                <c:pt idx="18">
                  <c:v>The Guardian is praised</c:v>
                </c:pt>
                <c:pt idx="19">
                  <c:v>The Guardian is criticised</c:v>
                </c:pt>
                <c:pt idx="20">
                  <c:v>Press freedom must be protected</c:v>
                </c:pt>
                <c:pt idx="21">
                  <c:v>Press freedom should not jeopardise national security</c:v>
                </c:pt>
                <c:pt idx="22">
                  <c:v>Distinguishing online content and determining terrorism will be a problem</c:v>
                </c:pt>
                <c:pt idx="23">
                  <c:v>Tech companies/IS offering huge quantities of data will result in an unmanageable surveillance haystack</c:v>
                </c:pt>
                <c:pt idx="24">
                  <c:v>The UK Govt has passed the buck from the IS onto social media companies</c:v>
                </c:pt>
                <c:pt idx="25">
                  <c:v>Partners and allies should not spy on each other</c:v>
                </c:pt>
                <c:pt idx="26">
                  <c:v>Nations have always spied on their friends and foes</c:v>
                </c:pt>
                <c:pt idx="27">
                  <c:v>There needs to be a new code of conduct/constraints for the IS</c:v>
                </c:pt>
                <c:pt idx="28">
                  <c:v>The Intelligence Services are out of control</c:v>
                </c:pt>
                <c:pt idx="29">
                  <c:v>Miranda case was a message of intimidation to journalists</c:v>
                </c:pt>
                <c:pt idx="30">
                  <c:v>The Police were acting in the interests of national security/their actions were acceptable</c:v>
                </c:pt>
                <c:pt idx="31">
                  <c:v>A public debate on privacy/IS/surveillance is needed</c:v>
                </c:pt>
                <c:pt idx="32">
                  <c:v>So many suspects, IS cannot monitor all of them</c:v>
                </c:pt>
                <c:pt idx="33">
                  <c:v>Removing/ammending encryption will have strong repercussions</c:v>
                </c:pt>
                <c:pt idx="34">
                  <c:v>Police/Government acted unlawfully/unfairly towards Miranda</c:v>
                </c:pt>
              </c:strCache>
            </c:strRef>
          </c:cat>
          <c:val>
            <c:numRef>
              <c:f>Sheet1!$C$96:$C$130</c:f>
              <c:numCache>
                <c:formatCode>###0</c:formatCode>
                <c:ptCount val="35"/>
                <c:pt idx="0">
                  <c:v>41.0</c:v>
                </c:pt>
                <c:pt idx="1">
                  <c:v>43.0</c:v>
                </c:pt>
                <c:pt idx="2">
                  <c:v>97.0</c:v>
                </c:pt>
                <c:pt idx="3">
                  <c:v>62.0</c:v>
                </c:pt>
                <c:pt idx="4">
                  <c:v>44.0</c:v>
                </c:pt>
                <c:pt idx="5">
                  <c:v>10.0</c:v>
                </c:pt>
                <c:pt idx="6">
                  <c:v>9.0</c:v>
                </c:pt>
                <c:pt idx="7">
                  <c:v>1.0</c:v>
                </c:pt>
                <c:pt idx="8">
                  <c:v>4.0</c:v>
                </c:pt>
                <c:pt idx="9">
                  <c:v>35.0</c:v>
                </c:pt>
                <c:pt idx="10">
                  <c:v>27.0</c:v>
                </c:pt>
                <c:pt idx="11">
                  <c:v>25.0</c:v>
                </c:pt>
                <c:pt idx="12">
                  <c:v>37.0</c:v>
                </c:pt>
                <c:pt idx="13">
                  <c:v>63.0</c:v>
                </c:pt>
                <c:pt idx="14">
                  <c:v>2.0</c:v>
                </c:pt>
                <c:pt idx="15">
                  <c:v>26.0</c:v>
                </c:pt>
                <c:pt idx="16">
                  <c:v>68.0</c:v>
                </c:pt>
                <c:pt idx="17">
                  <c:v>22.0</c:v>
                </c:pt>
                <c:pt idx="18">
                  <c:v>4.0</c:v>
                </c:pt>
                <c:pt idx="19">
                  <c:v>20.0</c:v>
                </c:pt>
                <c:pt idx="20">
                  <c:v>10.0</c:v>
                </c:pt>
                <c:pt idx="21">
                  <c:v>5.0</c:v>
                </c:pt>
                <c:pt idx="22">
                  <c:v>5.0</c:v>
                </c:pt>
                <c:pt idx="23">
                  <c:v>10.0</c:v>
                </c:pt>
                <c:pt idx="24">
                  <c:v>4.0</c:v>
                </c:pt>
                <c:pt idx="25">
                  <c:v>26.0</c:v>
                </c:pt>
                <c:pt idx="26">
                  <c:v>8.0</c:v>
                </c:pt>
                <c:pt idx="27">
                  <c:v>12.0</c:v>
                </c:pt>
                <c:pt idx="28">
                  <c:v>3.0</c:v>
                </c:pt>
                <c:pt idx="29">
                  <c:v>11.0</c:v>
                </c:pt>
                <c:pt idx="30">
                  <c:v>11.0</c:v>
                </c:pt>
                <c:pt idx="31">
                  <c:v>6.0</c:v>
                </c:pt>
                <c:pt idx="32">
                  <c:v>10.0</c:v>
                </c:pt>
                <c:pt idx="33">
                  <c:v>5.0</c:v>
                </c:pt>
                <c:pt idx="34">
                  <c:v>17.0</c:v>
                </c:pt>
              </c:numCache>
            </c:numRef>
          </c:val>
          <c:extLst xmlns:c16r2="http://schemas.microsoft.com/office/drawing/2015/06/chart">
            <c:ext xmlns:c16="http://schemas.microsoft.com/office/drawing/2014/chart" uri="{C3380CC4-5D6E-409C-BE32-E72D297353CC}">
              <c16:uniqueId val="{00000000-0D73-4CA2-B1C6-43F3C8C02D54}"/>
            </c:ext>
          </c:extLst>
        </c:ser>
        <c:dLbls>
          <c:showLegendKey val="0"/>
          <c:showVal val="0"/>
          <c:showCatName val="0"/>
          <c:showSerName val="0"/>
          <c:showPercent val="0"/>
          <c:showBubbleSize val="0"/>
        </c:dLbls>
        <c:gapWidth val="150"/>
        <c:axId val="-2104463096"/>
        <c:axId val="2124488776"/>
      </c:barChart>
      <c:catAx>
        <c:axId val="-2104463096"/>
        <c:scaling>
          <c:orientation val="minMax"/>
        </c:scaling>
        <c:delete val="0"/>
        <c:axPos val="l"/>
        <c:numFmt formatCode="General" sourceLinked="0"/>
        <c:majorTickMark val="out"/>
        <c:minorTickMark val="none"/>
        <c:tickLblPos val="nextTo"/>
        <c:crossAx val="2124488776"/>
        <c:crosses val="autoZero"/>
        <c:auto val="1"/>
        <c:lblAlgn val="ctr"/>
        <c:lblOffset val="100"/>
        <c:noMultiLvlLbl val="0"/>
      </c:catAx>
      <c:valAx>
        <c:axId val="2124488776"/>
        <c:scaling>
          <c:orientation val="minMax"/>
        </c:scaling>
        <c:delete val="0"/>
        <c:axPos val="b"/>
        <c:majorGridlines/>
        <c:numFmt formatCode="###0" sourceLinked="1"/>
        <c:majorTickMark val="out"/>
        <c:minorTickMark val="none"/>
        <c:tickLblPos val="nextTo"/>
        <c:crossAx val="-210446309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0.04442</cdr:x>
      <cdr:y>0.11977</cdr:y>
    </cdr:from>
    <cdr:to>
      <cdr:x>0.06709</cdr:x>
      <cdr:y>0.88849</cdr:y>
    </cdr:to>
    <cdr:sp macro="" textlink="">
      <cdr:nvSpPr>
        <cdr:cNvPr id="3" name="Rectangle 2"/>
        <cdr:cNvSpPr/>
      </cdr:nvSpPr>
      <cdr:spPr>
        <a:xfrm xmlns:a="http://schemas.openxmlformats.org/drawingml/2006/main">
          <a:off x="406176" y="821383"/>
          <a:ext cx="207295" cy="5271913"/>
        </a:xfrm>
        <a:prstGeom xmlns:a="http://schemas.openxmlformats.org/drawingml/2006/main" prst="rect">
          <a:avLst/>
        </a:prstGeom>
        <a:noFill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0.02977</cdr:x>
      <cdr:y>0.04852</cdr:y>
    </cdr:from>
    <cdr:to>
      <cdr:x>0.07662</cdr:x>
      <cdr:y>0.1779</cdr:y>
    </cdr:to>
    <cdr:sp macro="" textlink="">
      <cdr:nvSpPr>
        <cdr:cNvPr id="2" name="TextBox 1"/>
        <cdr:cNvSpPr txBox="1"/>
      </cdr:nvSpPr>
      <cdr:spPr>
        <a:xfrm xmlns:a="http://schemas.openxmlformats.org/drawingml/2006/main">
          <a:off x="581025" y="342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0.08008</cdr:x>
      <cdr:y>0.12025</cdr:y>
    </cdr:from>
    <cdr:to>
      <cdr:x>0.11695</cdr:x>
      <cdr:y>0.88849</cdr:y>
    </cdr:to>
    <cdr:sp macro="" textlink="">
      <cdr:nvSpPr>
        <cdr:cNvPr id="4" name="Rectangle 3"/>
        <cdr:cNvSpPr/>
      </cdr:nvSpPr>
      <cdr:spPr>
        <a:xfrm xmlns:a="http://schemas.openxmlformats.org/drawingml/2006/main">
          <a:off x="732252" y="824674"/>
          <a:ext cx="337139" cy="5268622"/>
        </a:xfrm>
        <a:prstGeom xmlns:a="http://schemas.openxmlformats.org/drawingml/2006/main" prst="rect">
          <a:avLst/>
        </a:prstGeom>
        <a:noFill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sp>
  </cdr:relSizeAnchor>
  <cdr:relSizeAnchor xmlns:cdr="http://schemas.openxmlformats.org/drawingml/2006/chartDrawing">
    <cdr:from>
      <cdr:x>0.1381</cdr:x>
      <cdr:y>0.12078</cdr:y>
    </cdr:from>
    <cdr:to>
      <cdr:x>0.17497</cdr:x>
      <cdr:y>0.88849</cdr:y>
    </cdr:to>
    <cdr:sp macro="" textlink="">
      <cdr:nvSpPr>
        <cdr:cNvPr id="5" name="Rectangle 4"/>
        <cdr:cNvSpPr/>
      </cdr:nvSpPr>
      <cdr:spPr>
        <a:xfrm xmlns:a="http://schemas.openxmlformats.org/drawingml/2006/main">
          <a:off x="1262786" y="828309"/>
          <a:ext cx="337140" cy="5264987"/>
        </a:xfrm>
        <a:prstGeom xmlns:a="http://schemas.openxmlformats.org/drawingml/2006/main" prst="rect">
          <a:avLst/>
        </a:prstGeom>
        <a:noFill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sp>
  </cdr:relSizeAnchor>
  <cdr:relSizeAnchor xmlns:cdr="http://schemas.openxmlformats.org/drawingml/2006/chartDrawing">
    <cdr:from>
      <cdr:x>0.20609</cdr:x>
      <cdr:y>0.12028</cdr:y>
    </cdr:from>
    <cdr:to>
      <cdr:x>0.24296</cdr:x>
      <cdr:y>0.88849</cdr:y>
    </cdr:to>
    <cdr:sp macro="" textlink="">
      <cdr:nvSpPr>
        <cdr:cNvPr id="6" name="Rectangle 5"/>
        <cdr:cNvSpPr/>
      </cdr:nvSpPr>
      <cdr:spPr>
        <a:xfrm xmlns:a="http://schemas.openxmlformats.org/drawingml/2006/main">
          <a:off x="1884487" y="824880"/>
          <a:ext cx="337139" cy="5268416"/>
        </a:xfrm>
        <a:prstGeom xmlns:a="http://schemas.openxmlformats.org/drawingml/2006/main" prst="rect">
          <a:avLst/>
        </a:prstGeom>
        <a:noFill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sp>
  </cdr:relSizeAnchor>
  <cdr:relSizeAnchor xmlns:cdr="http://schemas.openxmlformats.org/drawingml/2006/chartDrawing">
    <cdr:from>
      <cdr:x>0.70958</cdr:x>
      <cdr:y>0.12028</cdr:y>
    </cdr:from>
    <cdr:to>
      <cdr:x>0.74645</cdr:x>
      <cdr:y>0.88849</cdr:y>
    </cdr:to>
    <cdr:sp macro="" textlink="">
      <cdr:nvSpPr>
        <cdr:cNvPr id="7" name="Rectangle 6"/>
        <cdr:cNvSpPr/>
      </cdr:nvSpPr>
      <cdr:spPr>
        <a:xfrm xmlns:a="http://schemas.openxmlformats.org/drawingml/2006/main">
          <a:off x="6488400" y="824880"/>
          <a:ext cx="337139" cy="5268416"/>
        </a:xfrm>
        <a:prstGeom xmlns:a="http://schemas.openxmlformats.org/drawingml/2006/main" prst="rect">
          <a:avLst/>
        </a:prstGeom>
        <a:noFill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sp>
  </cdr:relSizeAnchor>
  <cdr:relSizeAnchor xmlns:cdr="http://schemas.openxmlformats.org/drawingml/2006/chartDrawing">
    <cdr:from>
      <cdr:x>0.77667</cdr:x>
      <cdr:y>0.12078</cdr:y>
    </cdr:from>
    <cdr:to>
      <cdr:x>0.81354</cdr:x>
      <cdr:y>0.88849</cdr:y>
    </cdr:to>
    <cdr:sp macro="" textlink="">
      <cdr:nvSpPr>
        <cdr:cNvPr id="8" name="Rectangle 7"/>
        <cdr:cNvSpPr/>
      </cdr:nvSpPr>
      <cdr:spPr>
        <a:xfrm xmlns:a="http://schemas.openxmlformats.org/drawingml/2006/main">
          <a:off x="7101870" y="828308"/>
          <a:ext cx="337140" cy="5264987"/>
        </a:xfrm>
        <a:prstGeom xmlns:a="http://schemas.openxmlformats.org/drawingml/2006/main" prst="rect">
          <a:avLst/>
        </a:prstGeom>
        <a:noFill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sp>
  </cdr:relSizeAnchor>
  <cdr:relSizeAnchor xmlns:cdr="http://schemas.openxmlformats.org/drawingml/2006/chartDrawing">
    <cdr:from>
      <cdr:x>0.68178</cdr:x>
      <cdr:y>0.0818</cdr:y>
    </cdr:from>
    <cdr:to>
      <cdr:x>0.72802</cdr:x>
      <cdr:y>0.12028</cdr:y>
    </cdr:to>
    <cdr:cxnSp macro="">
      <cdr:nvCxnSpPr>
        <cdr:cNvPr id="11" name="Straight Arrow Connector 10"/>
        <cdr:cNvCxnSpPr>
          <a:endCxn xmlns:a="http://schemas.openxmlformats.org/drawingml/2006/main" id="7" idx="0"/>
        </cdr:cNvCxnSpPr>
      </cdr:nvCxnSpPr>
      <cdr:spPr>
        <a:xfrm xmlns:a="http://schemas.openxmlformats.org/drawingml/2006/main">
          <a:off x="6234196" y="560984"/>
          <a:ext cx="422774" cy="2638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0.22453</cdr:x>
      <cdr:y>0.11066</cdr:y>
    </cdr:from>
    <cdr:to>
      <cdr:x>0.30975</cdr:x>
      <cdr:y>0.12028</cdr:y>
    </cdr:to>
    <cdr:cxnSp macro="">
      <cdr:nvCxnSpPr>
        <cdr:cNvPr id="12" name="Straight Arrow Connector 11"/>
        <cdr:cNvCxnSpPr>
          <a:endCxn xmlns:a="http://schemas.openxmlformats.org/drawingml/2006/main" id="6" idx="0"/>
        </cdr:cNvCxnSpPr>
      </cdr:nvCxnSpPr>
      <cdr:spPr>
        <a:xfrm xmlns:a="http://schemas.openxmlformats.org/drawingml/2006/main" flipH="1">
          <a:off x="2053057" y="758906"/>
          <a:ext cx="779298" cy="6597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0.15653</cdr:x>
      <cdr:y>0.0823</cdr:y>
    </cdr:from>
    <cdr:to>
      <cdr:x>0.23239</cdr:x>
      <cdr:y>0.12078</cdr:y>
    </cdr:to>
    <cdr:cxnSp macro="">
      <cdr:nvCxnSpPr>
        <cdr:cNvPr id="13" name="Straight Arrow Connector 12"/>
        <cdr:cNvCxnSpPr>
          <a:endCxn xmlns:a="http://schemas.openxmlformats.org/drawingml/2006/main" id="5" idx="0"/>
        </cdr:cNvCxnSpPr>
      </cdr:nvCxnSpPr>
      <cdr:spPr>
        <a:xfrm xmlns:a="http://schemas.openxmlformats.org/drawingml/2006/main" flipH="1">
          <a:off x="1431356" y="564413"/>
          <a:ext cx="693618" cy="2638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0.09852</cdr:x>
      <cdr:y>0.10197</cdr:y>
    </cdr:from>
    <cdr:to>
      <cdr:x>0.10215</cdr:x>
      <cdr:y>0.12025</cdr:y>
    </cdr:to>
    <cdr:cxnSp macro="">
      <cdr:nvCxnSpPr>
        <cdr:cNvPr id="14" name="Straight Arrow Connector 13"/>
        <cdr:cNvCxnSpPr>
          <a:endCxn xmlns:a="http://schemas.openxmlformats.org/drawingml/2006/main" id="4" idx="0"/>
        </cdr:cNvCxnSpPr>
      </cdr:nvCxnSpPr>
      <cdr:spPr>
        <a:xfrm xmlns:a="http://schemas.openxmlformats.org/drawingml/2006/main" flipH="1">
          <a:off x="900822" y="699310"/>
          <a:ext cx="33240" cy="12536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0.0553</cdr:x>
      <cdr:y>0.08081</cdr:y>
    </cdr:from>
    <cdr:to>
      <cdr:x>0.05576</cdr:x>
      <cdr:y>0.11977</cdr:y>
    </cdr:to>
    <cdr:cxnSp macro="">
      <cdr:nvCxnSpPr>
        <cdr:cNvPr id="10" name="Straight Arrow Connector 9"/>
        <cdr:cNvCxnSpPr>
          <a:endCxn xmlns:a="http://schemas.openxmlformats.org/drawingml/2006/main" id="3" idx="0"/>
        </cdr:cNvCxnSpPr>
      </cdr:nvCxnSpPr>
      <cdr:spPr>
        <a:xfrm xmlns:a="http://schemas.openxmlformats.org/drawingml/2006/main">
          <a:off x="505663" y="554195"/>
          <a:ext cx="4161" cy="2671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0.7951</cdr:x>
      <cdr:y>0.10732</cdr:y>
    </cdr:from>
    <cdr:to>
      <cdr:x>0.83228</cdr:x>
      <cdr:y>0.12078</cdr:y>
    </cdr:to>
    <cdr:cxnSp macro="">
      <cdr:nvCxnSpPr>
        <cdr:cNvPr id="24" name="Straight Arrow Connector 23"/>
        <cdr:cNvCxnSpPr>
          <a:endCxn xmlns:a="http://schemas.openxmlformats.org/drawingml/2006/main" id="8" idx="0"/>
        </cdr:cNvCxnSpPr>
      </cdr:nvCxnSpPr>
      <cdr:spPr>
        <a:xfrm xmlns:a="http://schemas.openxmlformats.org/drawingml/2006/main" flipH="1">
          <a:off x="7270440" y="736000"/>
          <a:ext cx="339928" cy="923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0.03538</cdr:x>
      <cdr:y>0.04851</cdr:y>
    </cdr:from>
    <cdr:to>
      <cdr:x>1</cdr:x>
      <cdr:y>0.18323</cdr:y>
    </cdr:to>
    <cdr:sp macro="" textlink="">
      <cdr:nvSpPr>
        <cdr:cNvPr id="15" name="Text Box 2"/>
        <cdr:cNvSpPr txBox="1">
          <a:spLocks xmlns:a="http://schemas.openxmlformats.org/drawingml/2006/main" noChangeArrowheads="1"/>
        </cdr:cNvSpPr>
      </cdr:nvSpPr>
      <cdr:spPr bwMode="auto">
        <a:xfrm xmlns:a="http://schemas.openxmlformats.org/drawingml/2006/main">
          <a:off x="323528" y="332656"/>
          <a:ext cx="8820472" cy="923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15000"/>
            </a:lnSpc>
            <a:spcAft>
              <a:spcPts val="0"/>
            </a:spcAft>
          </a:pPr>
          <a:r>
            <a:rPr lang="en-GB" sz="1100" dirty="0">
              <a:effectLst/>
              <a:latin typeface="Calibri"/>
              <a:ea typeface="Calibri"/>
              <a:cs typeface="Times New Roman"/>
            </a:rPr>
            <a:t>Initial Snowden Revelations   David Miranda Case			</a:t>
          </a:r>
          <a:r>
            <a:rPr lang="en-GB" dirty="0">
              <a:ea typeface="Calibri"/>
              <a:cs typeface="Times New Roman"/>
            </a:rPr>
            <a:t>Lee Rigby Report</a:t>
          </a:r>
          <a:r>
            <a:rPr lang="en-GB" sz="1100" dirty="0">
              <a:effectLst/>
              <a:latin typeface="Calibri"/>
              <a:ea typeface="Calibri"/>
              <a:cs typeface="Times New Roman"/>
            </a:rPr>
            <a:t>	</a:t>
          </a:r>
          <a:endParaRPr lang="en-GB" dirty="0">
            <a:latin typeface="Calibri"/>
            <a:ea typeface="Calibri"/>
            <a:cs typeface="Times New Roman"/>
          </a:endParaRPr>
        </a:p>
        <a:p xmlns:a="http://schemas.openxmlformats.org/drawingml/2006/main">
          <a:pPr>
            <a:lnSpc>
              <a:spcPct val="115000"/>
            </a:lnSpc>
            <a:spcAft>
              <a:spcPts val="0"/>
            </a:spcAft>
          </a:pPr>
          <a:r>
            <a:rPr lang="en-GB" dirty="0">
              <a:latin typeface="Calibri"/>
              <a:ea typeface="Calibri"/>
              <a:cs typeface="Times New Roman"/>
            </a:rPr>
            <a:t>     </a:t>
          </a:r>
          <a:r>
            <a:rPr lang="en-GB" dirty="0">
              <a:ea typeface="Calibri"/>
              <a:cs typeface="Times New Roman"/>
            </a:rPr>
            <a:t>Embassy snooping</a:t>
          </a:r>
          <a:r>
            <a:rPr lang="en-GB" sz="1100" dirty="0">
              <a:effectLst/>
              <a:latin typeface="Calibri"/>
              <a:ea typeface="Calibri"/>
              <a:cs typeface="Times New Roman"/>
            </a:rPr>
            <a:t>	</a:t>
          </a:r>
          <a:r>
            <a:rPr lang="en-GB" dirty="0">
              <a:ea typeface="Calibri"/>
              <a:cs typeface="Times New Roman"/>
            </a:rPr>
            <a:t> Snooping on World Leaders			</a:t>
          </a:r>
          <a:r>
            <a:rPr lang="en-GB" sz="1100" dirty="0">
              <a:effectLst/>
              <a:latin typeface="Calibri"/>
              <a:ea typeface="Calibri"/>
              <a:cs typeface="Times New Roman"/>
            </a:rPr>
            <a:t>        	</a:t>
          </a:r>
          <a:r>
            <a:rPr lang="en-GB" dirty="0">
              <a:ea typeface="Calibri"/>
              <a:cs typeface="Times New Roman"/>
            </a:rPr>
            <a:t>Charlie </a:t>
          </a:r>
          <a:r>
            <a:rPr lang="en-GB" dirty="0" err="1">
              <a:ea typeface="Calibri"/>
              <a:cs typeface="Times New Roman"/>
            </a:rPr>
            <a:t>Hebdo</a:t>
          </a:r>
          <a:r>
            <a:rPr lang="en-GB" dirty="0">
              <a:ea typeface="Calibri"/>
              <a:cs typeface="Times New Roman"/>
            </a:rPr>
            <a:t> Aftermath</a:t>
          </a:r>
          <a:r>
            <a:rPr lang="en-GB" sz="1100" dirty="0">
              <a:effectLst/>
              <a:latin typeface="Calibri"/>
              <a:ea typeface="Calibri"/>
              <a:cs typeface="Times New Roman"/>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0.69672</cdr:x>
      <cdr:y>0.17748</cdr:y>
    </cdr:from>
    <cdr:to>
      <cdr:x>0.77869</cdr:x>
      <cdr:y>0.306</cdr:y>
    </cdr:to>
    <cdr:cxnSp macro="">
      <cdr:nvCxnSpPr>
        <cdr:cNvPr id="2" name="Straight Arrow Connector 1"/>
        <cdr:cNvCxnSpPr/>
      </cdr:nvCxnSpPr>
      <cdr:spPr>
        <a:xfrm xmlns:a="http://schemas.openxmlformats.org/drawingml/2006/main">
          <a:off x="6120680" y="994406"/>
          <a:ext cx="720057" cy="720079"/>
        </a:xfrm>
        <a:prstGeom xmlns:a="http://schemas.openxmlformats.org/drawingml/2006/main" prst="straightConnector1">
          <a:avLst/>
        </a:prstGeom>
        <a:noFill xmlns:a="http://schemas.openxmlformats.org/drawingml/2006/main"/>
        <a:ln xmlns:a="http://schemas.openxmlformats.org/drawingml/2006/main" w="285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0.57377</cdr:x>
      <cdr:y>0.653</cdr:y>
    </cdr:from>
    <cdr:to>
      <cdr:x>0.65574</cdr:x>
      <cdr:y>0.78152</cdr:y>
    </cdr:to>
    <cdr:cxnSp macro="">
      <cdr:nvCxnSpPr>
        <cdr:cNvPr id="3" name="Straight Arrow Connector 2"/>
        <cdr:cNvCxnSpPr/>
      </cdr:nvCxnSpPr>
      <cdr:spPr>
        <a:xfrm xmlns:a="http://schemas.openxmlformats.org/drawingml/2006/main">
          <a:off x="5040560" y="3658702"/>
          <a:ext cx="720057" cy="720079"/>
        </a:xfrm>
        <a:prstGeom xmlns:a="http://schemas.openxmlformats.org/drawingml/2006/main" prst="straightConnector1">
          <a:avLst/>
        </a:prstGeom>
        <a:noFill xmlns:a="http://schemas.openxmlformats.org/drawingml/2006/main"/>
        <a:ln xmlns:a="http://schemas.openxmlformats.org/drawingml/2006/main" w="285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0.71311</cdr:x>
      <cdr:y>0.58874</cdr:y>
    </cdr:from>
    <cdr:to>
      <cdr:x>0.79508</cdr:x>
      <cdr:y>0.71726</cdr:y>
    </cdr:to>
    <cdr:cxnSp macro="">
      <cdr:nvCxnSpPr>
        <cdr:cNvPr id="4" name="Straight Arrow Connector 3"/>
        <cdr:cNvCxnSpPr/>
      </cdr:nvCxnSpPr>
      <cdr:spPr>
        <a:xfrm xmlns:a="http://schemas.openxmlformats.org/drawingml/2006/main">
          <a:off x="6264696" y="3298662"/>
          <a:ext cx="720057" cy="720079"/>
        </a:xfrm>
        <a:prstGeom xmlns:a="http://schemas.openxmlformats.org/drawingml/2006/main" prst="straightConnector1">
          <a:avLst/>
        </a:prstGeom>
        <a:noFill xmlns:a="http://schemas.openxmlformats.org/drawingml/2006/main"/>
        <a:ln xmlns:a="http://schemas.openxmlformats.org/drawingml/2006/main" w="285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0.78512</cdr:x>
      <cdr:y>0.75873</cdr:y>
    </cdr:from>
    <cdr:to>
      <cdr:x>0.86176</cdr:x>
      <cdr:y>0.86862</cdr:y>
    </cdr:to>
    <cdr:cxnSp macro="">
      <cdr:nvCxnSpPr>
        <cdr:cNvPr id="2" name="Straight Arrow Connector 1"/>
        <cdr:cNvCxnSpPr/>
      </cdr:nvCxnSpPr>
      <cdr:spPr>
        <a:xfrm xmlns:a="http://schemas.openxmlformats.org/drawingml/2006/main">
          <a:off x="7377448" y="4971771"/>
          <a:ext cx="720080" cy="72008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0.64749</cdr:x>
      <cdr:y>0.37412</cdr:y>
    </cdr:from>
    <cdr:to>
      <cdr:x>0.72412</cdr:x>
      <cdr:y>0.48401</cdr:y>
    </cdr:to>
    <cdr:cxnSp macro="">
      <cdr:nvCxnSpPr>
        <cdr:cNvPr id="3" name="Straight Arrow Connector 2"/>
        <cdr:cNvCxnSpPr/>
      </cdr:nvCxnSpPr>
      <cdr:spPr>
        <a:xfrm xmlns:a="http://schemas.openxmlformats.org/drawingml/2006/main">
          <a:off x="6084168" y="2451491"/>
          <a:ext cx="720083" cy="720078"/>
        </a:xfrm>
        <a:prstGeom xmlns:a="http://schemas.openxmlformats.org/drawingml/2006/main" prst="straightConnector1">
          <a:avLst/>
        </a:prstGeom>
        <a:noFill xmlns:a="http://schemas.openxmlformats.org/drawingml/2006/main"/>
        <a:ln xmlns:a="http://schemas.openxmlformats.org/drawingml/2006/main" w="285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8F49F-C8AF-5447-8FF7-236A751758D5}" type="datetimeFigureOut">
              <a:rPr lang="en-US" smtClean="0"/>
              <a:t>15/06/18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DBABF-7050-084D-9DE8-3D0420C8CBF9}" type="slidenum">
              <a:rPr lang="en-US" smtClean="0"/>
              <a:t>‹#›</a:t>
            </a:fld>
            <a:endParaRPr lang="en-US"/>
          </a:p>
        </p:txBody>
      </p:sp>
    </p:spTree>
    <p:extLst>
      <p:ext uri="{BB962C8B-B14F-4D97-AF65-F5344CB8AC3E}">
        <p14:creationId xmlns:p14="http://schemas.microsoft.com/office/powerpoint/2010/main" val="5119058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Snowden significant</a:t>
            </a:r>
            <a:r>
              <a:rPr lang="en-US" baseline="0" dirty="0" smtClean="0"/>
              <a:t> for understandings of digital citizenship:</a:t>
            </a:r>
          </a:p>
          <a:p>
            <a:r>
              <a:rPr lang="en-US" baseline="0" dirty="0" smtClean="0"/>
              <a:t>From </a:t>
            </a:r>
            <a:r>
              <a:rPr lang="en-US" baseline="0" dirty="0" err="1" smtClean="0"/>
              <a:t>performative</a:t>
            </a:r>
            <a:r>
              <a:rPr lang="en-US" baseline="0" dirty="0" smtClean="0"/>
              <a:t>, active engagement with digital tools to monitored citizens</a:t>
            </a:r>
          </a:p>
          <a:p>
            <a:r>
              <a:rPr lang="en-US" baseline="0" dirty="0" smtClean="0"/>
              <a:t>Underpinned by political economy – surveillance capitalism</a:t>
            </a:r>
          </a:p>
          <a:p>
            <a:r>
              <a:rPr lang="en-US" baseline="0" dirty="0" err="1" smtClean="0"/>
              <a:t>Suspicionless</a:t>
            </a:r>
            <a:r>
              <a:rPr lang="en-US" baseline="0" dirty="0" smtClean="0"/>
              <a:t> or environmental (no trigger)</a:t>
            </a:r>
          </a:p>
          <a:p>
            <a:r>
              <a:rPr lang="en-US" baseline="0" dirty="0" smtClean="0"/>
              <a:t>Citizens ‘participate’ themselves.</a:t>
            </a:r>
          </a:p>
          <a:p>
            <a:r>
              <a:rPr lang="en-US" baseline="0" dirty="0" smtClean="0"/>
              <a:t>Response? Four different strands. Focus on news media and civil society.</a:t>
            </a:r>
            <a:endParaRPr lang="en-US" dirty="0"/>
          </a:p>
        </p:txBody>
      </p:sp>
      <p:sp>
        <p:nvSpPr>
          <p:cNvPr id="4" name="Slide Number Placeholder 3"/>
          <p:cNvSpPr>
            <a:spLocks noGrp="1"/>
          </p:cNvSpPr>
          <p:nvPr>
            <p:ph type="sldNum" sz="quarter" idx="10"/>
          </p:nvPr>
        </p:nvSpPr>
        <p:spPr/>
        <p:txBody>
          <a:bodyPr/>
          <a:lstStyle/>
          <a:p>
            <a:fld id="{D54DBABF-7050-084D-9DE8-3D0420C8CBF9}" type="slidenum">
              <a:rPr lang="en-US" smtClean="0"/>
              <a:t>5</a:t>
            </a:fld>
            <a:endParaRPr lang="en-US"/>
          </a:p>
        </p:txBody>
      </p:sp>
    </p:spTree>
    <p:extLst>
      <p:ext uri="{BB962C8B-B14F-4D97-AF65-F5344CB8AC3E}">
        <p14:creationId xmlns:p14="http://schemas.microsoft.com/office/powerpoint/2010/main" val="384988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extends to political activists although more critical</a:t>
            </a:r>
          </a:p>
          <a:p>
            <a:r>
              <a:rPr lang="en-GB" baseline="0" dirty="0" smtClean="0"/>
              <a:t>Digital surveillance less salient than police infiltration</a:t>
            </a:r>
          </a:p>
          <a:p>
            <a:r>
              <a:rPr lang="en-GB" baseline="0" dirty="0" smtClean="0"/>
              <a:t>Snowden not transformative</a:t>
            </a:r>
          </a:p>
          <a:p>
            <a:r>
              <a:rPr lang="en-GB" baseline="0" dirty="0" smtClean="0"/>
              <a:t>Miriam </a:t>
            </a:r>
            <a:r>
              <a:rPr lang="en-GB" baseline="0" dirty="0" err="1" smtClean="0"/>
              <a:t>Aorough</a:t>
            </a:r>
            <a:r>
              <a:rPr lang="en-GB" baseline="0" dirty="0" smtClean="0"/>
              <a:t>/</a:t>
            </a:r>
            <a:r>
              <a:rPr lang="en-GB" baseline="0" dirty="0" err="1" smtClean="0"/>
              <a:t>Seda</a:t>
            </a:r>
            <a:r>
              <a:rPr lang="en-GB" baseline="0" dirty="0" smtClean="0"/>
              <a:t> </a:t>
            </a:r>
            <a:r>
              <a:rPr lang="en-GB" baseline="0" dirty="0" err="1" smtClean="0"/>
              <a:t>Guerses</a:t>
            </a:r>
            <a:r>
              <a:rPr lang="en-GB" baseline="0" dirty="0" smtClean="0"/>
              <a:t> identify similar disconnect, looking at tech activists</a:t>
            </a:r>
          </a:p>
          <a:p>
            <a:r>
              <a:rPr lang="en-GB" baseline="0" dirty="0" smtClean="0"/>
              <a:t>This is very significant. </a:t>
            </a:r>
            <a:endParaRPr lang="en-GB"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14</a:t>
            </a:fld>
            <a:endParaRPr lang="en-GB"/>
          </a:p>
        </p:txBody>
      </p:sp>
    </p:spTree>
    <p:extLst>
      <p:ext uri="{BB962C8B-B14F-4D97-AF65-F5344CB8AC3E}">
        <p14:creationId xmlns:p14="http://schemas.microsoft.com/office/powerpoint/2010/main" val="219887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beginning to understand how these systems are being developed, often by private actors, and incorporated across different sectors and organizations. Government departments and state agencies, in many countries, now rely on the mass collection of data on people to inform not only security measures, but to device policy in areas such as education, benefits allocation, child welfare and social housing (Redden, 2017).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Eubanks (2018) has outlined the rise of a ‘regime of data analytics’ in public services, detailing uses of automated welfare eligibility systems, the development of an electronic registry of the </a:t>
            </a:r>
            <a:r>
              <a:rPr lang="en-US" sz="1200" kern="1200" dirty="0" err="1" smtClean="0">
                <a:solidFill>
                  <a:schemeClr val="tx1"/>
                </a:solidFill>
                <a:effectLst/>
                <a:latin typeface="+mn-lt"/>
                <a:ea typeface="+mn-ea"/>
                <a:cs typeface="+mn-cs"/>
              </a:rPr>
              <a:t>unhoused</a:t>
            </a:r>
            <a:r>
              <a:rPr lang="en-US" sz="1200" kern="1200" dirty="0" smtClean="0">
                <a:solidFill>
                  <a:schemeClr val="tx1"/>
                </a:solidFill>
                <a:effectLst/>
                <a:latin typeface="+mn-lt"/>
                <a:ea typeface="+mn-ea"/>
                <a:cs typeface="+mn-cs"/>
              </a:rPr>
              <a:t>, and the use of predictive risk models in child protective services. More widely discussed, we are seeing extended uses of predictive analytics in identifying criminality, including the emergence of data-driven scoring in criminal justice systems, where risk assessment tools are used to produce ‘risk scores’ on defendants to estimate their likelihood of committing future crimes (</a:t>
            </a:r>
            <a:r>
              <a:rPr lang="en-US" sz="1200" kern="1200" dirty="0" err="1" smtClean="0">
                <a:solidFill>
                  <a:schemeClr val="tx1"/>
                </a:solidFill>
                <a:effectLst/>
                <a:latin typeface="+mn-lt"/>
                <a:ea typeface="+mn-ea"/>
                <a:cs typeface="+mn-cs"/>
              </a:rPr>
              <a:t>Angwin</a:t>
            </a:r>
            <a:r>
              <a:rPr lang="en-US" sz="1200" kern="1200" dirty="0" smtClean="0">
                <a:solidFill>
                  <a:schemeClr val="tx1"/>
                </a:solidFill>
                <a:effectLst/>
                <a:latin typeface="+mn-lt"/>
                <a:ea typeface="+mn-ea"/>
                <a:cs typeface="+mn-cs"/>
              </a:rPr>
              <a:t> et al., 2016). In border control, data-driven profiling based on a cross-set of aggregated data is increasingly used for ‘vetting’ the ‘threat’ of migrants and refugees to society, producing what some refer to as a ‘terrorist credit score’ (Crawford, 2016).</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4DBABF-7050-084D-9DE8-3D0420C8CBF9}" type="slidenum">
              <a:rPr lang="en-US" smtClean="0"/>
              <a:t>15</a:t>
            </a:fld>
            <a:endParaRPr lang="en-US"/>
          </a:p>
        </p:txBody>
      </p:sp>
    </p:spTree>
    <p:extLst>
      <p:ext uri="{BB962C8B-B14F-4D97-AF65-F5344CB8AC3E}">
        <p14:creationId xmlns:p14="http://schemas.microsoft.com/office/powerpoint/2010/main" val="97358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developments raise important questions for how we are to understand what is at stake with big data surveillance.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saw in the post-Snowden debate was a particularly narrow frame.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types of developments challenge the ways in which big data and </a:t>
            </a:r>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has predominantly been framed. In the immediate aftermath of the Snowden leaks, the framing of the debate has predominantly been around a drive towards greater security. This has been accompanied by a big data discourse around efficiency (mention Joanna’s research with government departments) on the one hand and a concern with individual privacy and the protection of personal data on the other.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we are beginning to realize that this is too limited a way to understand what is actually at stake with </a:t>
            </a:r>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because it assumes that the transformation is merely technical and that we are all equally implicated in these processes equally.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Partly, as Lyon (2015) suggests, data-driven decision-making is a continuation of the bureaucratization that has been long-standing in public administration. But used in conjunction with an onus on anticipation, it also seeks to place more weight on managing consequences rather than seeking to understand underlying causes of social ills – the focus is on the ‘what’ and not the ‘why’. Indeed, for </a:t>
            </a:r>
            <a:r>
              <a:rPr lang="en-US" sz="1200" kern="1200" dirty="0" err="1" smtClean="0">
                <a:solidFill>
                  <a:schemeClr val="tx1"/>
                </a:solidFill>
                <a:effectLst/>
                <a:latin typeface="+mn-lt"/>
                <a:ea typeface="+mn-ea"/>
                <a:cs typeface="+mn-cs"/>
              </a:rPr>
              <a:t>Andrejevic</a:t>
            </a:r>
            <a:r>
              <a:rPr lang="en-US" sz="1200" kern="1200" dirty="0" smtClean="0">
                <a:solidFill>
                  <a:schemeClr val="tx1"/>
                </a:solidFill>
                <a:effectLst/>
                <a:latin typeface="+mn-lt"/>
                <a:ea typeface="+mn-ea"/>
                <a:cs typeface="+mn-cs"/>
              </a:rPr>
              <a:t> (2017) the shift is one from prevention to preemption that advances a spatial-temporal configuration that significantly undermines how we have previously understood the democratic process. That is, it comes to include the ‘rapid shrinking of the space and time for deliberation – a diminution heralded by automated forms of sorting, decision making, and response that promise (or threaten) eventually to subtract the human element altogether’ (p. 879). Calculative and indeterminable, with preemption the future collapses into the present. Insofar as politics is a site of both struggle and deliberation, the data-driven decision-making that sustains the current operative logic of preemption comes to appear as decidedly ‘</a:t>
            </a:r>
            <a:r>
              <a:rPr lang="en-US" sz="1200" kern="1200" dirty="0" err="1" smtClean="0">
                <a:solidFill>
                  <a:schemeClr val="tx1"/>
                </a:solidFill>
                <a:effectLst/>
                <a:latin typeface="+mn-lt"/>
                <a:ea typeface="+mn-ea"/>
                <a:cs typeface="+mn-cs"/>
              </a:rPr>
              <a:t>postpolitical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Andrejevic</a:t>
            </a:r>
            <a:r>
              <a:rPr lang="en-US" sz="1200" kern="1200" dirty="0" smtClean="0">
                <a:solidFill>
                  <a:schemeClr val="tx1"/>
                </a:solidFill>
                <a:effectLst/>
                <a:latin typeface="+mn-lt"/>
                <a:ea typeface="+mn-ea"/>
                <a:cs typeface="+mn-cs"/>
              </a:rPr>
              <a:t>, 2017).  </a:t>
            </a:r>
            <a:endParaRPr lang="en-GB" dirty="0" smtClean="0">
              <a:effectLst/>
            </a:endParaRPr>
          </a:p>
          <a:p>
            <a:r>
              <a:rPr lang="en-US" sz="1200" kern="1200" dirty="0" smtClean="0">
                <a:solidFill>
                  <a:schemeClr val="tx1"/>
                </a:solidFill>
                <a:effectLst/>
                <a:latin typeface="+mn-lt"/>
                <a:ea typeface="+mn-ea"/>
                <a:cs typeface="+mn-cs"/>
              </a:rPr>
              <a:t>But also key question for citizenship – governed on basis of what we might do, not who we are. </a:t>
            </a:r>
            <a:endParaRPr lang="en-GB" dirty="0" smtClean="0">
              <a:effectLst/>
            </a:endParaRPr>
          </a:p>
          <a:p>
            <a:r>
              <a:rPr lang="en-US" sz="1200" kern="1200" dirty="0" smtClean="0">
                <a:solidFill>
                  <a:schemeClr val="tx1"/>
                </a:solidFill>
                <a:effectLst/>
                <a:latin typeface="+mn-lt"/>
                <a:ea typeface="+mn-ea"/>
                <a:cs typeface="+mn-cs"/>
              </a:rPr>
              <a:t> </a:t>
            </a:r>
            <a:endParaRPr lang="en-GB" dirty="0" smtClean="0">
              <a:effectLst/>
            </a:endParaRPr>
          </a:p>
          <a:p>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and data-driven surveillance relies on practices of categorization, classification, characterization, segmentation, selection, scoring, and exclusion, using remote searchable computer databases that are ‘capable of integrating any number of other systems into itself’, being connected to other databases, and allow ‘for the production of data, not simply its organization and retrieval’ (</a:t>
            </a:r>
            <a:r>
              <a:rPr lang="en-US" sz="1200" kern="1200" dirty="0" err="1" smtClean="0">
                <a:solidFill>
                  <a:schemeClr val="tx1"/>
                </a:solidFill>
                <a:effectLst/>
                <a:latin typeface="+mn-lt"/>
                <a:ea typeface="+mn-ea"/>
                <a:cs typeface="+mn-cs"/>
              </a:rPr>
              <a:t>Wilse</a:t>
            </a:r>
            <a:r>
              <a:rPr lang="en-US" sz="1200" kern="1200" dirty="0" smtClean="0">
                <a:solidFill>
                  <a:schemeClr val="tx1"/>
                </a:solidFill>
                <a:effectLst/>
                <a:latin typeface="+mn-lt"/>
                <a:ea typeface="+mn-ea"/>
                <a:cs typeface="+mn-cs"/>
              </a:rPr>
              <a:t>, 2008, pp. 234-5). In this context, Lyon (2015) describes the system emerging as one predominantly of ‘social sorting’, drawing also on Gandy’s (1993) conception of the ‘panoptic sort.’ The focus here is on the processes by which the collection of data on and about individuals and groups as ‘citizens, employees and consumers’ is used to identify, classify, assess, sort, or otherwise ‘control the access to the goods and services that define life in modern capitalist society.’ (Gandy, 1993 p. 15) At its foundation, the panoptic sort privileges some, while disadvantaging others. </a:t>
            </a:r>
            <a:endParaRPr lang="en-GB" dirty="0" smtClean="0">
              <a:effectLst/>
            </a:endParaRPr>
          </a:p>
          <a:p>
            <a:r>
              <a:rPr lang="en-US" sz="1200" kern="1200" dirty="0" smtClean="0">
                <a:solidFill>
                  <a:schemeClr val="tx1"/>
                </a:solidFill>
                <a:effectLst/>
                <a:latin typeface="+mn-lt"/>
                <a:ea typeface="+mn-ea"/>
                <a:cs typeface="+mn-cs"/>
              </a:rPr>
              <a:t> </a:t>
            </a:r>
            <a:endParaRPr lang="en-GB" dirty="0" smtClean="0">
              <a:effectLst/>
            </a:endParaRPr>
          </a:p>
          <a:p>
            <a:r>
              <a:rPr lang="en-US" sz="1200" kern="1200" dirty="0" smtClean="0">
                <a:solidFill>
                  <a:schemeClr val="tx1"/>
                </a:solidFill>
                <a:effectLst/>
                <a:latin typeface="+mn-lt"/>
                <a:ea typeface="+mn-ea"/>
                <a:cs typeface="+mn-cs"/>
              </a:rPr>
              <a:t>Eubanks – unevenness – we don’t all have the same experiences of the </a:t>
            </a:r>
            <a:r>
              <a:rPr lang="en-US" sz="1200" kern="1200" dirty="0" err="1" smtClean="0">
                <a:solidFill>
                  <a:schemeClr val="tx1"/>
                </a:solidFill>
                <a:effectLst/>
                <a:latin typeface="+mn-lt"/>
                <a:ea typeface="+mn-ea"/>
                <a:cs typeface="+mn-cs"/>
              </a:rPr>
              <a:t>datafied</a:t>
            </a:r>
            <a:r>
              <a:rPr lang="en-US" sz="1200" kern="1200" dirty="0" smtClean="0">
                <a:solidFill>
                  <a:schemeClr val="tx1"/>
                </a:solidFill>
                <a:effectLst/>
                <a:latin typeface="+mn-lt"/>
                <a:ea typeface="+mn-ea"/>
                <a:cs typeface="+mn-cs"/>
              </a:rPr>
              <a:t> society. </a:t>
            </a:r>
            <a:endParaRPr lang="en-GB" dirty="0" smtClean="0">
              <a:effectLst/>
            </a:endParaRPr>
          </a:p>
          <a:p>
            <a:r>
              <a:rPr lang="en-US" sz="1200" kern="1200" dirty="0" smtClean="0">
                <a:solidFill>
                  <a:schemeClr val="tx1"/>
                </a:solidFill>
                <a:effectLst/>
                <a:latin typeface="+mn-lt"/>
                <a:ea typeface="+mn-ea"/>
                <a:cs typeface="+mn-cs"/>
              </a:rPr>
              <a:t> </a:t>
            </a:r>
            <a:endParaRPr lang="en-GB" dirty="0" smtClean="0">
              <a:effectLst/>
            </a:endParaRPr>
          </a:p>
          <a:p>
            <a:r>
              <a:rPr lang="en-US" sz="1200" kern="1200" dirty="0" smtClean="0">
                <a:solidFill>
                  <a:schemeClr val="tx1"/>
                </a:solidFill>
                <a:effectLst/>
                <a:latin typeface="+mn-lt"/>
                <a:ea typeface="+mn-ea"/>
                <a:cs typeface="+mn-cs"/>
              </a:rPr>
              <a:t>Similarly, </a:t>
            </a:r>
            <a:r>
              <a:rPr lang="en-US" sz="1200" kern="1200" dirty="0" err="1" smtClean="0">
                <a:solidFill>
                  <a:schemeClr val="tx1"/>
                </a:solidFill>
                <a:effectLst/>
                <a:latin typeface="+mn-lt"/>
                <a:ea typeface="+mn-ea"/>
                <a:cs typeface="+mn-cs"/>
              </a:rPr>
              <a:t>Vagle</a:t>
            </a:r>
            <a:r>
              <a:rPr lang="en-US" sz="1200" kern="1200" dirty="0" smtClean="0">
                <a:solidFill>
                  <a:schemeClr val="tx1"/>
                </a:solidFill>
                <a:effectLst/>
                <a:latin typeface="+mn-lt"/>
                <a:ea typeface="+mn-ea"/>
                <a:cs typeface="+mn-cs"/>
              </a:rPr>
              <a:t> (2016) argues that the ‘structural surveillance’ that permeates the </a:t>
            </a:r>
            <a:r>
              <a:rPr lang="en-US" sz="1200" kern="1200" dirty="0" err="1" smtClean="0">
                <a:solidFill>
                  <a:schemeClr val="tx1"/>
                </a:solidFill>
                <a:effectLst/>
                <a:latin typeface="+mn-lt"/>
                <a:ea typeface="+mn-ea"/>
                <a:cs typeface="+mn-cs"/>
              </a:rPr>
              <a:t>datafied</a:t>
            </a:r>
            <a:r>
              <a:rPr lang="en-US" sz="1200" kern="1200" dirty="0" smtClean="0">
                <a:solidFill>
                  <a:schemeClr val="tx1"/>
                </a:solidFill>
                <a:effectLst/>
                <a:latin typeface="+mn-lt"/>
                <a:ea typeface="+mn-ea"/>
                <a:cs typeface="+mn-cs"/>
              </a:rPr>
              <a:t> society leads to social ordering whose effects can be very real, limiting economic and spatial mobility, social and political opportunities and civic engagement. At the same time, such data-driven social sorting is marked by entrenched opacity, or what </a:t>
            </a:r>
            <a:r>
              <a:rPr lang="en-US" sz="1200" kern="1200" dirty="0" err="1" smtClean="0">
                <a:solidFill>
                  <a:schemeClr val="tx1"/>
                </a:solidFill>
                <a:effectLst/>
                <a:latin typeface="+mn-lt"/>
                <a:ea typeface="+mn-ea"/>
                <a:cs typeface="+mn-cs"/>
              </a:rPr>
              <a:t>Vagle</a:t>
            </a:r>
            <a:r>
              <a:rPr lang="en-US" sz="1200" kern="1200" dirty="0" smtClean="0">
                <a:solidFill>
                  <a:schemeClr val="tx1"/>
                </a:solidFill>
                <a:effectLst/>
                <a:latin typeface="+mn-lt"/>
                <a:ea typeface="+mn-ea"/>
                <a:cs typeface="+mn-cs"/>
              </a:rPr>
              <a:t> (2016) refers to as ‘meta-invisibility.’ This asymmetry is inherent to the </a:t>
            </a:r>
            <a:r>
              <a:rPr lang="en-US" sz="1200" kern="1200" dirty="0" err="1" smtClean="0">
                <a:solidFill>
                  <a:schemeClr val="tx1"/>
                </a:solidFill>
                <a:effectLst/>
                <a:latin typeface="+mn-lt"/>
                <a:ea typeface="+mn-ea"/>
                <a:cs typeface="+mn-cs"/>
              </a:rPr>
              <a:t>datafied</a:t>
            </a:r>
            <a:r>
              <a:rPr lang="en-US" sz="1200" kern="1200" dirty="0" smtClean="0">
                <a:solidFill>
                  <a:schemeClr val="tx1"/>
                </a:solidFill>
                <a:effectLst/>
                <a:latin typeface="+mn-lt"/>
                <a:ea typeface="+mn-ea"/>
                <a:cs typeface="+mn-cs"/>
              </a:rPr>
              <a:t> society and underpins relations of power. As </a:t>
            </a:r>
            <a:r>
              <a:rPr lang="en-US" sz="1200" kern="1200" dirty="0" err="1" smtClean="0">
                <a:solidFill>
                  <a:schemeClr val="tx1"/>
                </a:solidFill>
                <a:effectLst/>
                <a:latin typeface="+mn-lt"/>
                <a:ea typeface="+mn-ea"/>
                <a:cs typeface="+mn-cs"/>
              </a:rPr>
              <a:t>Ansorge</a:t>
            </a:r>
            <a:r>
              <a:rPr lang="en-US" sz="1200" kern="1200" dirty="0" smtClean="0">
                <a:solidFill>
                  <a:schemeClr val="tx1"/>
                </a:solidFill>
                <a:effectLst/>
                <a:latin typeface="+mn-lt"/>
                <a:ea typeface="+mn-ea"/>
                <a:cs typeface="+mn-cs"/>
              </a:rPr>
              <a:t> (2016) has argued, digital power creates a space for political activities away from the public eye, within the internal, bureaucratic identifying and sorting processes. Those engaging in such processes are liberated from the identity constructions of the people they are identifying and sorting. ‘When this occurs’, </a:t>
            </a:r>
            <a:r>
              <a:rPr lang="en-US" sz="1200" kern="1200" dirty="0" err="1" smtClean="0">
                <a:solidFill>
                  <a:schemeClr val="tx1"/>
                </a:solidFill>
                <a:effectLst/>
                <a:latin typeface="+mn-lt"/>
                <a:ea typeface="+mn-ea"/>
                <a:cs typeface="+mn-cs"/>
              </a:rPr>
              <a:t>Ansorge</a:t>
            </a:r>
            <a:r>
              <a:rPr lang="en-US" sz="1200" kern="1200" dirty="0" smtClean="0">
                <a:solidFill>
                  <a:schemeClr val="tx1"/>
                </a:solidFill>
                <a:effectLst/>
                <a:latin typeface="+mn-lt"/>
                <a:ea typeface="+mn-ea"/>
                <a:cs typeface="+mn-cs"/>
              </a:rPr>
              <a:t> (2016 p. 10) contends, ‘digital power affords an experience of extreme legibility to those looking at computer screens – watching the flow of images and strands of data in the matrix – while those subject to the sorting and identifying experience are alienated from their representations.’ What we are faced with, therefore, is ‘a profound inequality of legibility.’       </a:t>
            </a:r>
            <a:endParaRPr lang="en-GB" dirty="0" smtClean="0">
              <a:effectLst/>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dirty="0" smtClean="0">
              <a:effectLst/>
            </a:endParaRPr>
          </a:p>
          <a:p>
            <a:r>
              <a:rPr lang="en-US" sz="1200" kern="1200" dirty="0" smtClean="0">
                <a:solidFill>
                  <a:schemeClr val="tx1"/>
                </a:solidFill>
                <a:effectLst/>
                <a:latin typeface="+mn-lt"/>
                <a:ea typeface="+mn-ea"/>
                <a:cs typeface="+mn-cs"/>
              </a:rPr>
              <a:t>Such alienation is particularly pressing as the logics of ‘disembodied control at a distance’, which Monahan (2008) argues marks modern surveillance systems, artificially abstract bodies, identities, and interactions from social contexts in ways that both obscure and aggravate social inequalities. Indeed, whilst it is often argued that the collection and use of large amounts of data can provide possibilities for more informed decision-making, an emerging body of research has also warned that </a:t>
            </a:r>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may harm particular communities in different ways. </a:t>
            </a:r>
            <a:endParaRPr lang="en-GB" dirty="0" smtClean="0">
              <a:effectLst/>
            </a:endParaRPr>
          </a:p>
          <a:p>
            <a:r>
              <a:rPr lang="en-US" sz="1200" kern="1200" dirty="0" smtClean="0">
                <a:solidFill>
                  <a:schemeClr val="tx1"/>
                </a:solidFill>
                <a:effectLst/>
                <a:latin typeface="+mn-lt"/>
                <a:ea typeface="+mn-ea"/>
                <a:cs typeface="+mn-cs"/>
              </a:rPr>
              <a:t> </a:t>
            </a:r>
            <a:endParaRPr lang="en-GB" dirty="0" smtClean="0">
              <a:effectLst/>
            </a:endParaRPr>
          </a:p>
          <a:p>
            <a:r>
              <a:rPr lang="en-US" sz="1200" kern="1200" dirty="0" smtClean="0">
                <a:solidFill>
                  <a:schemeClr val="tx1"/>
                </a:solidFill>
                <a:effectLst/>
                <a:latin typeface="+mn-lt"/>
                <a:ea typeface="+mn-ea"/>
                <a:cs typeface="+mn-cs"/>
              </a:rPr>
              <a:t>Of prominent concern have been the ways in which data systems produce discriminatory outcomes by using skewed data-sets that will often incorporate historical bias into the decision-making (Crawford, 2013) or through algorithmic bias that produces outcomes based on unfairly weighted variables and categories (</a:t>
            </a:r>
            <a:r>
              <a:rPr lang="en-US" sz="1200" kern="1200" dirty="0" err="1" smtClean="0">
                <a:solidFill>
                  <a:schemeClr val="tx1"/>
                </a:solidFill>
                <a:effectLst/>
                <a:latin typeface="+mn-lt"/>
                <a:ea typeface="+mn-ea"/>
                <a:cs typeface="+mn-cs"/>
              </a:rPr>
              <a:t>Bozdag</a:t>
            </a:r>
            <a:r>
              <a:rPr lang="en-US" sz="1200" kern="1200" dirty="0" smtClean="0">
                <a:solidFill>
                  <a:schemeClr val="tx1"/>
                </a:solidFill>
                <a:effectLst/>
                <a:latin typeface="+mn-lt"/>
                <a:ea typeface="+mn-ea"/>
                <a:cs typeface="+mn-cs"/>
              </a:rPr>
              <a:t>, 2013). Others have drawn attention to the ways in which data systems allow for the possibility of discrimination through inferred information (</a:t>
            </a:r>
            <a:r>
              <a:rPr lang="en-US" sz="1200" kern="1200" dirty="0" err="1" smtClean="0">
                <a:solidFill>
                  <a:schemeClr val="tx1"/>
                </a:solidFill>
                <a:effectLst/>
                <a:latin typeface="+mn-lt"/>
                <a:ea typeface="+mn-ea"/>
                <a:cs typeface="+mn-cs"/>
              </a:rPr>
              <a:t>Croll</a:t>
            </a:r>
            <a:r>
              <a:rPr lang="en-US" sz="1200" kern="1200" dirty="0" smtClean="0">
                <a:solidFill>
                  <a:schemeClr val="tx1"/>
                </a:solidFill>
                <a:effectLst/>
                <a:latin typeface="+mn-lt"/>
                <a:ea typeface="+mn-ea"/>
                <a:cs typeface="+mn-cs"/>
              </a:rPr>
              <a:t>, 2012) and uses of ‘proxy’ categories for sensitive data on ethnicity or social status. More generally, it has been highlighted how decontextualized data (</a:t>
            </a:r>
            <a:r>
              <a:rPr lang="en-US" sz="1200" kern="1200" dirty="0" err="1" smtClean="0">
                <a:solidFill>
                  <a:schemeClr val="tx1"/>
                </a:solidFill>
                <a:effectLst/>
                <a:latin typeface="+mn-lt"/>
                <a:ea typeface="+mn-ea"/>
                <a:cs typeface="+mn-cs"/>
              </a:rPr>
              <a:t>boyd</a:t>
            </a:r>
            <a:r>
              <a:rPr lang="en-US" sz="1200" kern="1200" dirty="0" smtClean="0">
                <a:solidFill>
                  <a:schemeClr val="tx1"/>
                </a:solidFill>
                <a:effectLst/>
                <a:latin typeface="+mn-lt"/>
                <a:ea typeface="+mn-ea"/>
                <a:cs typeface="+mn-cs"/>
              </a:rPr>
              <a:t> and Crawford, 2012) that is repurposed, combined and aggregated to provide correlations can reinforce existing discriminatory or exclusionary practices, precisely by the alienating practices of digital </a:t>
            </a:r>
            <a:r>
              <a:rPr lang="en-US" sz="1200" kern="1200" dirty="0" err="1" smtClean="0">
                <a:solidFill>
                  <a:schemeClr val="tx1"/>
                </a:solidFill>
                <a:effectLst/>
                <a:latin typeface="+mn-lt"/>
                <a:ea typeface="+mn-ea"/>
                <a:cs typeface="+mn-cs"/>
              </a:rPr>
              <a:t>representationalism</a:t>
            </a:r>
            <a:r>
              <a:rPr lang="en-US" sz="1200" kern="1200" dirty="0" smtClean="0">
                <a:solidFill>
                  <a:schemeClr val="tx1"/>
                </a:solidFill>
                <a:effectLst/>
                <a:latin typeface="+mn-lt"/>
                <a:ea typeface="+mn-ea"/>
                <a:cs typeface="+mn-cs"/>
              </a:rPr>
              <a:t>. The issue is not that harms are necessarily intentionally programmed into data-driven systems, but that the development, design, and uses of algorithmic processes across social life are embedded in certain historical and institutional contexts, values and agendas that shape the multiple and differential ways in which citizens are implicated in them. At the same time, these contexts, values and agendas are obscured by the firm belief in the representational capacity of data. In this we see clearly how notions of ‘objectivity’ and ‘neutrality’ as central features of the </a:t>
            </a:r>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paradigm appear as ‘carefully crafted fictions’ (</a:t>
            </a:r>
            <a:r>
              <a:rPr lang="en-US" sz="1200" kern="1200" dirty="0" err="1" smtClean="0">
                <a:solidFill>
                  <a:schemeClr val="tx1"/>
                </a:solidFill>
                <a:effectLst/>
                <a:latin typeface="+mn-lt"/>
                <a:ea typeface="+mn-ea"/>
                <a:cs typeface="+mn-cs"/>
              </a:rPr>
              <a:t>Kitchin</a:t>
            </a:r>
            <a:r>
              <a:rPr lang="en-US" sz="1200" kern="1200" dirty="0" smtClean="0">
                <a:solidFill>
                  <a:schemeClr val="tx1"/>
                </a:solidFill>
                <a:effectLst/>
                <a:latin typeface="+mn-lt"/>
                <a:ea typeface="+mn-ea"/>
                <a:cs typeface="+mn-cs"/>
              </a:rPr>
              <a:t>, 2014); myths that risk depoliticizing what remain deeply political decisions. </a:t>
            </a:r>
            <a:endParaRPr lang="en-GB" dirty="0" smtClean="0">
              <a:effectLst/>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words, these developments become a fundamental question of social justice.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4DBABF-7050-084D-9DE8-3D0420C8CBF9}" type="slidenum">
              <a:rPr lang="en-US" smtClean="0"/>
              <a:t>16</a:t>
            </a:fld>
            <a:endParaRPr lang="en-US"/>
          </a:p>
        </p:txBody>
      </p:sp>
    </p:spTree>
    <p:extLst>
      <p:ext uri="{BB962C8B-B14F-4D97-AF65-F5344CB8AC3E}">
        <p14:creationId xmlns:p14="http://schemas.microsoft.com/office/powerpoint/2010/main" val="381404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should be our focus when we are talking about data in relation to social justice. Evelyn </a:t>
            </a:r>
            <a:r>
              <a:rPr lang="en-US" sz="1200" kern="1200" dirty="0" err="1" smtClean="0">
                <a:solidFill>
                  <a:schemeClr val="tx1"/>
                </a:solidFill>
                <a:effectLst/>
                <a:latin typeface="+mn-lt"/>
                <a:ea typeface="+mn-ea"/>
                <a:cs typeface="+mn-cs"/>
              </a:rPr>
              <a:t>Ruppert</a:t>
            </a:r>
            <a:r>
              <a:rPr lang="en-US" sz="1200" kern="1200" dirty="0" smtClean="0">
                <a:solidFill>
                  <a:schemeClr val="tx1"/>
                </a:solidFill>
                <a:effectLst/>
                <a:latin typeface="+mn-lt"/>
                <a:ea typeface="+mn-ea"/>
                <a:cs typeface="+mn-cs"/>
              </a:rPr>
              <a:t> and others have advanced ‘data politics’ as a field that engages with the </a:t>
            </a:r>
            <a:r>
              <a:rPr lang="en-US" sz="1200" kern="1200" dirty="0" err="1" smtClean="0">
                <a:solidFill>
                  <a:schemeClr val="tx1"/>
                </a:solidFill>
                <a:effectLst/>
                <a:latin typeface="+mn-lt"/>
                <a:ea typeface="+mn-ea"/>
                <a:cs typeface="+mn-cs"/>
              </a:rPr>
              <a:t>performative</a:t>
            </a:r>
            <a:r>
              <a:rPr lang="en-US" sz="1200" kern="1200" dirty="0" smtClean="0">
                <a:solidFill>
                  <a:schemeClr val="tx1"/>
                </a:solidFill>
                <a:effectLst/>
                <a:latin typeface="+mn-lt"/>
                <a:ea typeface="+mn-ea"/>
                <a:cs typeface="+mn-cs"/>
              </a:rPr>
              <a:t> power of or in data that includes a concern with how data is generative of new forms of power relations and politics at different and interconnected scales. We see this play out in different debates: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at a kind of meta-level, questions of come justice come to have pertinence in discussions on the implications of what happens when what counts as social knowledge is increasingly algorithmically processed (so how we are to understand social life, activities, behavior, social problems) – if theories of justice rely on our capability to reason, then how do such developments shape such capability, what comes to count as reasonable when we are to understand the social world on such terms. And of course, as highlighted by critical data studies, what are the ideological dimensions of this rationality?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another level struggles for justice play out in what </a:t>
            </a:r>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means for the democratic process – black box, responsibility etc.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Linked to that, how do power relations shift and interests advance? Corporate power, political agenda (</a:t>
            </a:r>
            <a:r>
              <a:rPr lang="en-US" sz="1200" kern="1200" dirty="0" err="1" smtClean="0">
                <a:solidFill>
                  <a:schemeClr val="tx1"/>
                </a:solidFill>
                <a:effectLst/>
                <a:latin typeface="+mn-lt"/>
                <a:ea typeface="+mn-ea"/>
                <a:cs typeface="+mn-cs"/>
              </a:rPr>
              <a:t>responsibilisation</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Different level – a (new) politics emerges in the ‘productions of life’ (Cheney-</a:t>
            </a:r>
            <a:r>
              <a:rPr lang="en-US" sz="1200" kern="1200" dirty="0" err="1" smtClean="0">
                <a:solidFill>
                  <a:schemeClr val="tx1"/>
                </a:solidFill>
                <a:effectLst/>
                <a:latin typeface="+mn-lt"/>
                <a:ea typeface="+mn-ea"/>
                <a:cs typeface="+mn-cs"/>
              </a:rPr>
              <a:t>Lippold</a:t>
            </a:r>
            <a:r>
              <a:rPr lang="en-US" sz="1200" kern="1200" dirty="0" smtClean="0">
                <a:solidFill>
                  <a:schemeClr val="tx1"/>
                </a:solidFill>
                <a:effectLst/>
                <a:latin typeface="+mn-lt"/>
                <a:ea typeface="+mn-ea"/>
                <a:cs typeface="+mn-cs"/>
              </a:rPr>
              <a:t>, 2017) that come from codified interpretations of social relations. Data systems produce ‘measurable types’ such as ‘at risk’ that are ‘actionable analytical constructs of classificatory meaning, based exclusively on what is available to measure.’ (Cheney-</a:t>
            </a:r>
            <a:r>
              <a:rPr lang="en-US" sz="1200" kern="1200" dirty="0" err="1" smtClean="0">
                <a:solidFill>
                  <a:schemeClr val="tx1"/>
                </a:solidFill>
                <a:effectLst/>
                <a:latin typeface="+mn-lt"/>
                <a:ea typeface="+mn-ea"/>
                <a:cs typeface="+mn-cs"/>
              </a:rPr>
              <a:t>Lippold</a:t>
            </a:r>
            <a:r>
              <a:rPr lang="en-US" sz="1200" kern="1200" dirty="0" smtClean="0">
                <a:solidFill>
                  <a:schemeClr val="tx1"/>
                </a:solidFill>
                <a:effectLst/>
                <a:latin typeface="+mn-lt"/>
                <a:ea typeface="+mn-ea"/>
                <a:cs typeface="+mn-cs"/>
              </a:rPr>
              <a:t>, 2017, p. 24) As these come to underpin governance and decision-making, this ‘</a:t>
            </a:r>
            <a:r>
              <a:rPr lang="en-US" sz="1200" kern="1200" dirty="0" err="1" smtClean="0">
                <a:solidFill>
                  <a:schemeClr val="tx1"/>
                </a:solidFill>
                <a:effectLst/>
                <a:latin typeface="+mn-lt"/>
                <a:ea typeface="+mn-ea"/>
                <a:cs typeface="+mn-cs"/>
              </a:rPr>
              <a:t>algocracy</a:t>
            </a:r>
            <a:r>
              <a:rPr lang="en-US" sz="1200" kern="1200" dirty="0" smtClean="0">
                <a:solidFill>
                  <a:schemeClr val="tx1"/>
                </a:solidFill>
                <a:effectLst/>
                <a:latin typeface="+mn-lt"/>
                <a:ea typeface="+mn-ea"/>
                <a:cs typeface="+mn-cs"/>
              </a:rPr>
              <a:t>’ (Danaher, 2016), or rule by algorithm, creates a struggle for what Cheney-</a:t>
            </a:r>
            <a:r>
              <a:rPr lang="en-US" sz="1200" kern="1200" dirty="0" err="1" smtClean="0">
                <a:solidFill>
                  <a:schemeClr val="tx1"/>
                </a:solidFill>
                <a:effectLst/>
                <a:latin typeface="+mn-lt"/>
                <a:ea typeface="+mn-ea"/>
                <a:cs typeface="+mn-cs"/>
              </a:rPr>
              <a:t>Lippold</a:t>
            </a:r>
            <a:r>
              <a:rPr lang="en-US" sz="1200" kern="1200" dirty="0" smtClean="0">
                <a:solidFill>
                  <a:schemeClr val="tx1"/>
                </a:solidFill>
                <a:effectLst/>
                <a:latin typeface="+mn-lt"/>
                <a:ea typeface="+mn-ea"/>
                <a:cs typeface="+mn-cs"/>
              </a:rPr>
              <a:t> refers to as all the ‘else’ of lived experiences, the complexities and unquantifiable dimensions of social life and personal identities. The politics of data, in this sense, emerges in what we might think of as the ‘distance’ (</a:t>
            </a:r>
            <a:r>
              <a:rPr lang="en-US" sz="1200" kern="1200" dirty="0" err="1" smtClean="0">
                <a:solidFill>
                  <a:schemeClr val="tx1"/>
                </a:solidFill>
                <a:effectLst/>
                <a:latin typeface="+mn-lt"/>
                <a:ea typeface="+mn-ea"/>
                <a:cs typeface="+mn-cs"/>
              </a:rPr>
              <a:t>Goriunova</a:t>
            </a:r>
            <a:r>
              <a:rPr lang="en-US" sz="1200" kern="1200" dirty="0" smtClean="0">
                <a:solidFill>
                  <a:schemeClr val="tx1"/>
                </a:solidFill>
                <a:effectLst/>
                <a:latin typeface="+mn-lt"/>
                <a:ea typeface="+mn-ea"/>
                <a:cs typeface="+mn-cs"/>
              </a:rPr>
              <a:t>, 2016) between a citizen and its constructed data subject, the human and the digital. This struggle is akin to the one outlined by </a:t>
            </a:r>
            <a:r>
              <a:rPr lang="en-US" sz="1200" kern="1200" dirty="0" err="1" smtClean="0">
                <a:solidFill>
                  <a:schemeClr val="tx1"/>
                </a:solidFill>
                <a:effectLst/>
                <a:latin typeface="+mn-lt"/>
                <a:ea typeface="+mn-ea"/>
                <a:cs typeface="+mn-cs"/>
              </a:rPr>
              <a:t>Terranova</a:t>
            </a:r>
            <a:r>
              <a:rPr lang="en-US" sz="1200" kern="1200" dirty="0" smtClean="0">
                <a:solidFill>
                  <a:schemeClr val="tx1"/>
                </a:solidFill>
                <a:effectLst/>
                <a:latin typeface="+mn-lt"/>
                <a:ea typeface="+mn-ea"/>
                <a:cs typeface="+mn-cs"/>
              </a:rPr>
              <a:t> (2004) between </a:t>
            </a:r>
            <a:r>
              <a:rPr lang="en-US" sz="1200" kern="1200" dirty="0" err="1" smtClean="0">
                <a:solidFill>
                  <a:schemeClr val="tx1"/>
                </a:solidFill>
                <a:effectLst/>
                <a:latin typeface="+mn-lt"/>
                <a:ea typeface="+mn-ea"/>
                <a:cs typeface="+mn-cs"/>
              </a:rPr>
              <a:t>macrostates</a:t>
            </a:r>
            <a:r>
              <a:rPr lang="en-US" sz="1200" kern="1200" dirty="0" smtClean="0">
                <a:solidFill>
                  <a:schemeClr val="tx1"/>
                </a:solidFill>
                <a:effectLst/>
                <a:latin typeface="+mn-lt"/>
                <a:ea typeface="+mn-ea"/>
                <a:cs typeface="+mn-cs"/>
              </a:rPr>
              <a:t> and microstates in her concept of ‘</a:t>
            </a:r>
            <a:r>
              <a:rPr lang="en-US" sz="1200" kern="1200" dirty="0" err="1" smtClean="0">
                <a:solidFill>
                  <a:schemeClr val="tx1"/>
                </a:solidFill>
                <a:effectLst/>
                <a:latin typeface="+mn-lt"/>
                <a:ea typeface="+mn-ea"/>
                <a:cs typeface="+mn-cs"/>
              </a:rPr>
              <a:t>dividuals</a:t>
            </a:r>
            <a:r>
              <a:rPr lang="en-US" sz="1200" kern="1200" dirty="0" smtClean="0">
                <a:solidFill>
                  <a:schemeClr val="tx1"/>
                </a:solidFill>
                <a:effectLst/>
                <a:latin typeface="+mn-lt"/>
                <a:ea typeface="+mn-ea"/>
                <a:cs typeface="+mn-cs"/>
              </a:rPr>
              <a:t>’ in which the categories of identity that we normally think of as politically owned by us, like gender, race, and citizenship (‘</a:t>
            </a:r>
            <a:r>
              <a:rPr lang="en-US" sz="1200" kern="1200" dirty="0" err="1" smtClean="0">
                <a:solidFill>
                  <a:schemeClr val="tx1"/>
                </a:solidFill>
                <a:effectLst/>
                <a:latin typeface="+mn-lt"/>
                <a:ea typeface="+mn-ea"/>
                <a:cs typeface="+mn-cs"/>
              </a:rPr>
              <a:t>macrostates</a:t>
            </a:r>
            <a:r>
              <a:rPr lang="en-US" sz="1200" kern="1200" dirty="0" smtClean="0">
                <a:solidFill>
                  <a:schemeClr val="tx1"/>
                </a:solidFill>
                <a:effectLst/>
                <a:latin typeface="+mn-lt"/>
                <a:ea typeface="+mn-ea"/>
                <a:cs typeface="+mn-cs"/>
              </a:rPr>
              <a:t>’) become nonlinearly connected to an endless array of algorithmic meaning, like web use and behavior data (‘microstates’).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also extends to the dislocation between the categorizations of social life constructed by algorithmic process and those we have in place for the protection of social and economic rights.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4DBABF-7050-084D-9DE8-3D0420C8CBF9}" type="slidenum">
              <a:rPr lang="en-US" smtClean="0"/>
              <a:t>17</a:t>
            </a:fld>
            <a:endParaRPr lang="en-US"/>
          </a:p>
        </p:txBody>
      </p:sp>
    </p:spTree>
    <p:extLst>
      <p:ext uri="{BB962C8B-B14F-4D97-AF65-F5344CB8AC3E}">
        <p14:creationId xmlns:p14="http://schemas.microsoft.com/office/powerpoint/2010/main" val="137419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does this mean for how we are to understand ‘data justice’?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some this means a focus on principles – e.g. Taylor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a focus on technology – identifying discrimination and fixing algorithms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own approach comes at it a little differently – link back to previous research on civil society.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does data mean, or how does data fit, within different social justice agendas?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taking this approach, the point is to understand how data fits in long historical struggles against forms of oppression and exploitation, and to actively link concerns with technology to economic and social justice concerns as a way of mobilizing a broad movement around developments in </a:t>
            </a:r>
            <a:r>
              <a:rPr lang="en-US" sz="1200" kern="1200" dirty="0" err="1" smtClean="0">
                <a:solidFill>
                  <a:schemeClr val="tx1"/>
                </a:solidFill>
                <a:effectLst/>
                <a:latin typeface="+mn-lt"/>
                <a:ea typeface="+mn-ea"/>
                <a:cs typeface="+mn-cs"/>
              </a:rPr>
              <a:t>datafication</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need to</a:t>
            </a:r>
            <a:r>
              <a:rPr lang="en-US" sz="1200" kern="1200" baseline="0" dirty="0" smtClean="0">
                <a:solidFill>
                  <a:schemeClr val="tx1"/>
                </a:solidFill>
                <a:effectLst/>
                <a:latin typeface="+mn-lt"/>
                <a:ea typeface="+mn-ea"/>
                <a:cs typeface="+mn-cs"/>
              </a:rPr>
              <a:t> understand how these systems work – you can help us!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4DBABF-7050-084D-9DE8-3D0420C8CBF9}" type="slidenum">
              <a:rPr lang="en-US" smtClean="0"/>
              <a:t>18</a:t>
            </a:fld>
            <a:endParaRPr lang="en-US"/>
          </a:p>
        </p:txBody>
      </p:sp>
    </p:spTree>
    <p:extLst>
      <p:ext uri="{BB962C8B-B14F-4D97-AF65-F5344CB8AC3E}">
        <p14:creationId xmlns:p14="http://schemas.microsoft.com/office/powerpoint/2010/main" val="261687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400" b="1" kern="1200" dirty="0" smtClean="0">
                <a:solidFill>
                  <a:schemeClr val="tx1"/>
                </a:solidFill>
                <a:effectLst/>
                <a:latin typeface="+mn-lt"/>
                <a:ea typeface="+mn-ea"/>
                <a:cs typeface="+mn-cs"/>
              </a:rPr>
              <a:t>Media </a:t>
            </a:r>
            <a:r>
              <a:rPr lang="fr-FR" sz="1400" b="1" kern="1200" dirty="0" err="1" smtClean="0">
                <a:solidFill>
                  <a:schemeClr val="tx1"/>
                </a:solidFill>
                <a:effectLst/>
                <a:latin typeface="+mn-lt"/>
                <a:ea typeface="+mn-ea"/>
                <a:cs typeface="+mn-cs"/>
              </a:rPr>
              <a:t>debate</a:t>
            </a:r>
            <a:r>
              <a:rPr lang="fr-FR" sz="1400" b="1" kern="1200" dirty="0" smtClean="0">
                <a:solidFill>
                  <a:schemeClr val="tx1"/>
                </a:solidFill>
                <a:effectLst/>
                <a:latin typeface="+mn-lt"/>
                <a:ea typeface="+mn-ea"/>
                <a:cs typeface="+mn-cs"/>
              </a:rPr>
              <a:t> -&gt; Public </a:t>
            </a:r>
            <a:r>
              <a:rPr lang="fr-FR" sz="1400" b="1" kern="1200" dirty="0" err="1" smtClean="0">
                <a:solidFill>
                  <a:schemeClr val="tx1"/>
                </a:solidFill>
                <a:effectLst/>
                <a:latin typeface="+mn-lt"/>
                <a:ea typeface="+mn-ea"/>
                <a:cs typeface="+mn-cs"/>
              </a:rPr>
              <a:t>debate</a:t>
            </a:r>
            <a:r>
              <a:rPr lang="fr-FR" sz="1400" b="1" kern="1200" dirty="0" smtClean="0">
                <a:solidFill>
                  <a:schemeClr val="tx1"/>
                </a:solidFill>
                <a:effectLst/>
                <a:latin typeface="+mn-lt"/>
                <a:ea typeface="+mn-ea"/>
                <a:cs typeface="+mn-cs"/>
              </a:rPr>
              <a:t> </a:t>
            </a:r>
            <a:r>
              <a:rPr lang="fr-FR" sz="1400" kern="1200" dirty="0" smtClean="0">
                <a:solidFill>
                  <a:schemeClr val="tx1"/>
                </a:solidFill>
                <a:effectLst/>
                <a:latin typeface="+mn-lt"/>
                <a:ea typeface="+mn-ea"/>
                <a:cs typeface="+mn-cs"/>
              </a:rPr>
              <a:t>[Slide 6]</a:t>
            </a:r>
            <a:endParaRPr lang="en-GB"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Research questions :</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How have the British news media represented the Snowden leaks and digital surveillance? </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How does this compare with how blogs and non-traditional media report?</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What do journalists think about how to cover surveillance?</a:t>
            </a:r>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 </a:t>
            </a:r>
          </a:p>
          <a:p>
            <a:r>
              <a:rPr lang="de-DE" sz="1400" kern="1200" dirty="0" smtClean="0">
                <a:solidFill>
                  <a:schemeClr val="tx1"/>
                </a:solidFill>
                <a:effectLst/>
                <a:latin typeface="+mn-lt"/>
                <a:ea typeface="+mn-ea"/>
                <a:cs typeface="+mn-cs"/>
              </a:rPr>
              <a:t>Methods:</a:t>
            </a:r>
            <a:endParaRPr lang="en-GB" sz="1400" kern="1200" dirty="0" smtClean="0">
              <a:solidFill>
                <a:schemeClr val="tx1"/>
              </a:solidFill>
              <a:effectLst/>
              <a:latin typeface="+mn-lt"/>
              <a:ea typeface="+mn-ea"/>
              <a:cs typeface="+mn-cs"/>
            </a:endParaRPr>
          </a:p>
          <a:p>
            <a:pPr lvl="0"/>
            <a:r>
              <a:rPr lang="en-CA" sz="1400" kern="1200" dirty="0" smtClean="0">
                <a:solidFill>
                  <a:schemeClr val="tx1"/>
                </a:solidFill>
                <a:effectLst/>
                <a:latin typeface="+mn-lt"/>
                <a:ea typeface="+mn-ea"/>
                <a:cs typeface="+mn-cs"/>
              </a:rPr>
              <a:t>Content analysis of press, broadcast and blog reporting</a:t>
            </a:r>
            <a:endParaRPr lang="en-GB" sz="1400" kern="1200" dirty="0" smtClean="0">
              <a:solidFill>
                <a:schemeClr val="tx1"/>
              </a:solidFill>
              <a:effectLst/>
              <a:latin typeface="+mn-lt"/>
              <a:ea typeface="+mn-ea"/>
              <a:cs typeface="+mn-cs"/>
            </a:endParaRPr>
          </a:p>
          <a:p>
            <a:pPr lvl="0"/>
            <a:r>
              <a:rPr lang="en-CA" sz="1400" kern="1200" dirty="0" smtClean="0">
                <a:solidFill>
                  <a:schemeClr val="tx1"/>
                </a:solidFill>
                <a:effectLst/>
                <a:latin typeface="+mn-lt"/>
                <a:ea typeface="+mn-ea"/>
                <a:cs typeface="+mn-cs"/>
              </a:rPr>
              <a:t>Interviews with journalists</a:t>
            </a:r>
          </a:p>
          <a:p>
            <a:pPr lvl="0"/>
            <a:endParaRPr lang="en-CA" sz="1400" kern="1200" dirty="0" smtClean="0">
              <a:solidFill>
                <a:schemeClr val="tx1"/>
              </a:solidFill>
              <a:effectLst/>
              <a:latin typeface="+mn-lt"/>
              <a:ea typeface="+mn-ea"/>
              <a:cs typeface="+mn-cs"/>
            </a:endParaRPr>
          </a:p>
          <a:p>
            <a:pPr marL="171450" indent="-171450">
              <a:buFont typeface="Arial"/>
              <a:buChar char="•"/>
            </a:pPr>
            <a:r>
              <a:rPr lang="en-US" sz="1400" kern="1200" dirty="0" smtClean="0">
                <a:solidFill>
                  <a:schemeClr val="tx1"/>
                </a:solidFill>
                <a:effectLst/>
                <a:latin typeface="+mn-lt"/>
                <a:ea typeface="+mn-ea"/>
                <a:cs typeface="+mn-cs"/>
              </a:rPr>
              <a:t>We are not primarily interested in the </a:t>
            </a:r>
            <a:r>
              <a:rPr lang="en-US" sz="1400" i="1" kern="1200" dirty="0" smtClean="0">
                <a:solidFill>
                  <a:schemeClr val="tx1"/>
                </a:solidFill>
                <a:effectLst/>
                <a:latin typeface="+mn-lt"/>
                <a:ea typeface="+mn-ea"/>
                <a:cs typeface="+mn-cs"/>
              </a:rPr>
              <a:t>substance</a:t>
            </a:r>
            <a:r>
              <a:rPr lang="en-US" sz="1400" kern="1200" dirty="0" smtClean="0">
                <a:solidFill>
                  <a:schemeClr val="tx1"/>
                </a:solidFill>
                <a:effectLst/>
                <a:latin typeface="+mn-lt"/>
                <a:ea typeface="+mn-ea"/>
                <a:cs typeface="+mn-cs"/>
              </a:rPr>
              <a:t> of the revelations, but rather seek to understand the media coverage as a critical moment which crystallized key debates over surveillance relevant to digital citizenship.</a:t>
            </a:r>
            <a:r>
              <a:rPr lang="en-US" sz="1400" b="1" kern="1200" dirty="0" smtClean="0">
                <a:solidFill>
                  <a:schemeClr val="tx1"/>
                </a:solidFill>
                <a:effectLst/>
                <a:latin typeface="+mn-lt"/>
                <a:ea typeface="+mn-ea"/>
                <a:cs typeface="+mn-cs"/>
              </a:rPr>
              <a:t> </a:t>
            </a:r>
          </a:p>
          <a:p>
            <a:pPr marL="171450" indent="-171450">
              <a:buFont typeface="Arial"/>
              <a:buChar char="•"/>
            </a:pPr>
            <a:r>
              <a:rPr lang="en-US" sz="1400" kern="1200" dirty="0" smtClean="0">
                <a:solidFill>
                  <a:schemeClr val="tx1"/>
                </a:solidFill>
                <a:effectLst/>
                <a:latin typeface="+mn-lt"/>
                <a:ea typeface="+mn-ea"/>
                <a:cs typeface="+mn-cs"/>
              </a:rPr>
              <a:t>We are interested</a:t>
            </a:r>
            <a:r>
              <a:rPr lang="en-US" sz="1400" kern="1200" baseline="0" dirty="0" smtClean="0">
                <a:solidFill>
                  <a:schemeClr val="tx1"/>
                </a:solidFill>
                <a:effectLst/>
                <a:latin typeface="+mn-lt"/>
                <a:ea typeface="+mn-ea"/>
                <a:cs typeface="+mn-cs"/>
              </a:rPr>
              <a:t> in the extent to which such issues came up in debates on surveillance following the Snowden revelations.</a:t>
            </a:r>
            <a:endParaRPr lang="en-US" sz="14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400" baseline="0" dirty="0" smtClean="0"/>
              <a:t>In our content analysis, we have focused on ways of constructing debates over surveillance, looking at angles, opinions, sources and words used to discuss surveillance, amongst other things.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400" baseline="0" dirty="0" smtClean="0"/>
              <a:t>Interviews: With journalists covering surveillance</a:t>
            </a:r>
          </a:p>
          <a:p>
            <a:pPr lvl="0"/>
            <a:endParaRPr lang="en-GB" sz="1400" kern="1200" dirty="0" smtClean="0">
              <a:solidFill>
                <a:schemeClr val="tx1"/>
              </a:solidFill>
              <a:effectLst/>
              <a:latin typeface="+mn-lt"/>
              <a:ea typeface="+mn-ea"/>
              <a:cs typeface="+mn-cs"/>
            </a:endParaRPr>
          </a:p>
          <a:p>
            <a:r>
              <a:rPr lang="de-DE" sz="14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endParaRPr lang="en-GB" sz="1400"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6</a:t>
            </a:fld>
            <a:endParaRPr lang="en-GB"/>
          </a:p>
        </p:txBody>
      </p:sp>
    </p:spTree>
    <p:extLst>
      <p:ext uri="{BB962C8B-B14F-4D97-AF65-F5344CB8AC3E}">
        <p14:creationId xmlns:p14="http://schemas.microsoft.com/office/powerpoint/2010/main" val="113571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To</a:t>
            </a:r>
            <a:r>
              <a:rPr lang="en-GB" sz="1400" baseline="0" dirty="0"/>
              <a:t> make our sample manageable, we used a multi-step process in narrowing down our examination of key events following the Snowden leaks.</a:t>
            </a:r>
            <a:endParaRPr lang="en-GB" sz="1400" dirty="0"/>
          </a:p>
          <a:p>
            <a:pPr marL="171450" indent="-171450">
              <a:buFont typeface="Arial" panose="020B0604020202020204" pitchFamily="34" charset="0"/>
              <a:buChar char="•"/>
            </a:pPr>
            <a:r>
              <a:rPr lang="en-GB" sz="1400" dirty="0"/>
              <a:t>We started by constructing a newspaper timeline with the aid of the Nexis newspaper database. </a:t>
            </a:r>
          </a:p>
          <a:p>
            <a:pPr marL="171450" indent="-171450">
              <a:buFont typeface="Arial" panose="020B0604020202020204" pitchFamily="34" charset="0"/>
              <a:buChar char="•"/>
            </a:pPr>
            <a:r>
              <a:rPr lang="en-GB" sz="1400" dirty="0"/>
              <a:t>The key terms we looked for Edward Snowden, as well as the names for the two main intelligence agencies implicated in the Snowden revelations, the NSA and GCHQ. </a:t>
            </a:r>
          </a:p>
          <a:p>
            <a:pPr marL="171450" indent="-171450">
              <a:buFont typeface="Arial" panose="020B0604020202020204" pitchFamily="34" charset="0"/>
              <a:buChar char="•"/>
            </a:pPr>
            <a:r>
              <a:rPr lang="en-GB" sz="1400" dirty="0"/>
              <a:t>The results of this timeline were then charted against the major events from the Snowden revelations. These events were based upon timelines and resources created by the major news organisations and outlets which covered the Snowden revelations </a:t>
            </a:r>
          </a:p>
          <a:p>
            <a:pPr marL="171450" indent="-171450">
              <a:buFont typeface="Arial" panose="020B0604020202020204" pitchFamily="34" charset="0"/>
              <a:buChar char="•"/>
            </a:pPr>
            <a:r>
              <a:rPr lang="en-GB" sz="1400" dirty="0"/>
              <a:t>On that basis, we then chose the following five case studies, representing peaks in coverage that encapsulated key debates around surveillance:</a:t>
            </a:r>
          </a:p>
          <a:p>
            <a:pPr marL="171450" indent="-171450">
              <a:buFont typeface="Arial" charset="0"/>
              <a:buChar char="•"/>
            </a:pPr>
            <a:r>
              <a:rPr lang="en-GB" sz="1400" dirty="0"/>
              <a:t>The initial revelations and Edward Snowden’s unveiling as the source of the leaks.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dirty="0"/>
              <a:t>* The interception of communications in foreign embassies and European Union offices, and spying on world leaders’ phone communications, in particular German Chancellor Angela Merkel. These two have been combined to make a more comparative sample of articles. </a:t>
            </a:r>
          </a:p>
          <a:p>
            <a:r>
              <a:rPr lang="en-GB" sz="1400" dirty="0"/>
              <a:t>* The detention of journalist Glen Greenwald’s partner David Miranda at Heathrow Airport under anti-terror legislation. This raised debates around freedom of the press and national security. </a:t>
            </a:r>
          </a:p>
          <a:p>
            <a:r>
              <a:rPr lang="en-GB" sz="1400" dirty="0"/>
              <a:t>* The parliamentary report into the death of Lee Rigby,</a:t>
            </a:r>
            <a:r>
              <a:rPr lang="en-GB" sz="1400" baseline="0" dirty="0"/>
              <a:t> including debates </a:t>
            </a:r>
            <a:r>
              <a:rPr lang="en-GB" sz="1400" dirty="0"/>
              <a:t>about Facebook and social media companies’ role in tackling terrorism. </a:t>
            </a:r>
          </a:p>
          <a:p>
            <a:r>
              <a:rPr lang="en-GB" sz="1400" dirty="0"/>
              <a:t>* The Charlie Hebdo terror attacks in Paris which prompted debates about digital encryption, freedom of speech, and the resurrection of the so called ‘Snoopers’ Charter’. </a:t>
            </a:r>
          </a:p>
          <a:p>
            <a:r>
              <a:rPr lang="en-GB" sz="1400" dirty="0"/>
              <a:t>Each case studies start day was the day that particular story was first published until the end of a 4 week period (28 days) in UK National Newspapers. This was done for all case studies except for Edward Snowden’s naming as the source for the leaks, where a smaller timeframe of 7 days was used.</a:t>
            </a:r>
          </a:p>
          <a:p>
            <a:endParaRPr lang="en-GB" sz="1400" dirty="0"/>
          </a:p>
          <a:p>
            <a:endParaRPr lang="en-GB" sz="1400" dirty="0"/>
          </a:p>
          <a:p>
            <a:endParaRPr lang="en-GB" sz="1400" dirty="0"/>
          </a:p>
          <a:p>
            <a:endParaRPr lang="en-GB" sz="1400"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7</a:t>
            </a:fld>
            <a:endParaRPr lang="en-GB"/>
          </a:p>
        </p:txBody>
      </p:sp>
    </p:spTree>
    <p:extLst>
      <p:ext uri="{BB962C8B-B14F-4D97-AF65-F5344CB8AC3E}">
        <p14:creationId xmlns:p14="http://schemas.microsoft.com/office/powerpoint/2010/main" val="349480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we look at the focus on issues around surveillance taken in the stories, the most important one here has to do with themes</a:t>
            </a:r>
            <a:r>
              <a:rPr lang="en-GB" sz="1200" kern="1200" baseline="0" dirty="0">
                <a:solidFill>
                  <a:schemeClr val="tx1"/>
                </a:solidFill>
                <a:effectLst/>
                <a:latin typeface="+mn-lt"/>
                <a:ea typeface="+mn-ea"/>
                <a:cs typeface="+mn-cs"/>
              </a:rPr>
              <a:t> of terrorism, the role of security services, and UK/US government response. So, this is in stark contrast to understanding surveillance, for example in terms of debates from the perspectives of human rights, personal privacy, and freedom of the press – in other words, rights-and-citizen-based perspectives on surveillance debates.</a:t>
            </a:r>
            <a:endParaRPr lang="en-GB" sz="1200" dirty="0"/>
          </a:p>
          <a:p>
            <a:endParaRPr lang="en-GB"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8</a:t>
            </a:fld>
            <a:endParaRPr lang="en-GB"/>
          </a:p>
        </p:txBody>
      </p:sp>
    </p:spTree>
    <p:extLst>
      <p:ext uri="{BB962C8B-B14F-4D97-AF65-F5344CB8AC3E}">
        <p14:creationId xmlns:p14="http://schemas.microsoft.com/office/powerpoint/2010/main" val="84405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Dominance of elites: If </a:t>
            </a:r>
            <a:r>
              <a:rPr lang="en-GB" sz="1200" dirty="0"/>
              <a:t>we look at who was</a:t>
            </a:r>
            <a:r>
              <a:rPr lang="en-GB" sz="1200" baseline="0" dirty="0"/>
              <a:t> used as sources in these stories, we see a pattern which is quite consistent with sourcing studies of other types of media content, but one which also has significant implications for how debates around surveillance are framed: Politicians are by far the most dominant source, followed by journalists and the media. In this sense, political sources are framing the debate and how it is interpreted. This has significant consequences, in turn, for which opinions and perspective are most salient.</a:t>
            </a:r>
            <a:endParaRPr lang="en-GB" sz="1200" dirty="0"/>
          </a:p>
          <a:p>
            <a:endParaRPr lang="en-GB"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9</a:t>
            </a:fld>
            <a:endParaRPr lang="en-GB"/>
          </a:p>
        </p:txBody>
      </p:sp>
    </p:spTree>
    <p:extLst>
      <p:ext uri="{BB962C8B-B14F-4D97-AF65-F5344CB8AC3E}">
        <p14:creationId xmlns:p14="http://schemas.microsoft.com/office/powerpoint/2010/main" val="236486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also coded for what the main opinions from sources were on surveillance. This graph shows opinions that appeared 6 times or more. The pattern that we get from our five case studies is a very interesting one: What we see here is that the most frequent opinion was that surveillance should be increased/is acceptable/necessary, followed by The Snowden Leaks have Comprised the work of the intelligence services and social media companies should do more to fight terror, (as Facebook was faulted in the Lee Rigby case to not sufficiently monitor its users and their activities). So this dominant framework understands surveillance as a valuable activity and one for which both intelligence services and businesses have a responsibility – rather than as primarily problematic for citizens. This is a circumvention of more frequent debates on the ways in which, for example, Facebook’s use of our data might violate the privacy of its users. So we see here a focus on responsibility and action, rather than the repercussions and implications of these activities for citizens and society.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in the snooping on world leaders case study, the most common opinion here was that surveillance (in the form of snooping) is damaging to international relations –framing surveillance as something that is primarily of relevance to big players, rather than ordinary citizens, and something that is problematic for macro-political reasons, rather than in terms of individual rights.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Comparing opinions in the five studies also highlights the overall pattern that opinions surrounding individual liberties were not foregrounded in the coverage, and thus not presented as a significant concern.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8E6D06-4836-430B-9A45-872F77D4252F}" type="slidenum">
              <a:rPr lang="en-GB" smtClean="0"/>
              <a:pPr/>
              <a:t>10</a:t>
            </a:fld>
            <a:endParaRPr lang="en-GB"/>
          </a:p>
        </p:txBody>
      </p:sp>
    </p:spTree>
    <p:extLst>
      <p:ext uri="{BB962C8B-B14F-4D97-AF65-F5344CB8AC3E}">
        <p14:creationId xmlns:p14="http://schemas.microsoft.com/office/powerpoint/2010/main" val="66446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400" kern="1200" dirty="0" smtClean="0">
                <a:solidFill>
                  <a:schemeClr val="tx1"/>
                </a:solidFill>
                <a:effectLst/>
                <a:latin typeface="+mn-lt"/>
                <a:ea typeface="+mn-ea"/>
                <a:cs typeface="+mn-cs"/>
              </a:rPr>
              <a:t>Results [Slide 7]: </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The focus taken in the coverage has been on themes of terrorism and the role of security services, not on human rights and privacy, and not on rights-and-citizen-based perspectives on surveillance.</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The sources in stories are predominantly politicians, which means that d</a:t>
            </a:r>
            <a:r>
              <a:rPr lang="en-GB" sz="1400" kern="1200" dirty="0" err="1" smtClean="0">
                <a:solidFill>
                  <a:schemeClr val="tx1"/>
                </a:solidFill>
                <a:effectLst/>
                <a:latin typeface="+mn-lt"/>
                <a:ea typeface="+mn-ea"/>
                <a:cs typeface="+mn-cs"/>
              </a:rPr>
              <a:t>ebates</a:t>
            </a:r>
            <a:r>
              <a:rPr lang="en-GB" sz="1400" kern="1200" dirty="0" smtClean="0">
                <a:solidFill>
                  <a:schemeClr val="tx1"/>
                </a:solidFill>
                <a:effectLst/>
                <a:latin typeface="+mn-lt"/>
                <a:ea typeface="+mn-ea"/>
                <a:cs typeface="+mn-cs"/>
              </a:rPr>
              <a:t> around surveillance are framed by elites rather than citizens. </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Media has therefore led to the normalization and justification of surveillance. T</a:t>
            </a:r>
            <a:r>
              <a:rPr lang="en-GB" sz="1400" kern="1200" dirty="0" smtClean="0">
                <a:solidFill>
                  <a:schemeClr val="tx1"/>
                </a:solidFill>
                <a:effectLst/>
                <a:latin typeface="+mn-lt"/>
                <a:ea typeface="+mn-ea"/>
                <a:cs typeface="+mn-cs"/>
              </a:rPr>
              <a:t>he consequences and extent of mass surveillance for citizens are largely invisible in media coverage.</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Interestingly, journalists themselves are critical about surveillance and the reporting of it.</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Blogs, specialist and alternative media had a far more critical coverage.</a:t>
            </a:r>
            <a:endParaRPr lang="en-GB" sz="1400" kern="1200" dirty="0" smtClean="0">
              <a:solidFill>
                <a:schemeClr val="tx1"/>
              </a:solidFill>
              <a:effectLst/>
              <a:latin typeface="+mn-lt"/>
              <a:ea typeface="+mn-ea"/>
              <a:cs typeface="+mn-cs"/>
            </a:endParaRPr>
          </a:p>
          <a:p>
            <a:pPr marL="0" indent="0">
              <a:buFont typeface="Arial" panose="020B0604020202020204" pitchFamily="34" charset="0"/>
              <a:buNone/>
            </a:pPr>
            <a:endParaRPr lang="en-GB" sz="14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11</a:t>
            </a:fld>
            <a:endParaRPr lang="en-GB"/>
          </a:p>
        </p:txBody>
      </p:sp>
    </p:spTree>
    <p:extLst>
      <p:ext uri="{BB962C8B-B14F-4D97-AF65-F5344CB8AC3E}">
        <p14:creationId xmlns:p14="http://schemas.microsoft.com/office/powerpoint/2010/main" val="69198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400" kern="1200" dirty="0" smtClean="0">
                <a:solidFill>
                  <a:schemeClr val="tx1"/>
                </a:solidFill>
                <a:effectLst/>
                <a:latin typeface="+mn-lt"/>
                <a:ea typeface="+mn-ea"/>
                <a:cs typeface="+mn-cs"/>
              </a:rPr>
              <a:t>Research questions:</a:t>
            </a: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What is the level of public knowledge and attitudes to digital surveillance ?</a:t>
            </a:r>
          </a:p>
          <a:p>
            <a:pPr marL="285750" lvl="0" indent="-285750">
              <a:buFont typeface="Arial" panose="020B0604020202020204" pitchFamily="34" charset="0"/>
              <a:buChar char="•"/>
            </a:pPr>
            <a:r>
              <a:rPr lang="en-GB" sz="1400" kern="1200" dirty="0" smtClean="0">
                <a:solidFill>
                  <a:schemeClr val="tx1"/>
                </a:solidFill>
                <a:effectLst/>
                <a:latin typeface="+mn-lt"/>
                <a:ea typeface="+mn-ea"/>
                <a:cs typeface="+mn-cs"/>
              </a:rPr>
              <a:t>What is the impact of the Snowden leaks on activism and advocacy ?</a:t>
            </a:r>
          </a:p>
          <a:p>
            <a:pPr marL="285750" indent="-285750">
              <a:buFont typeface="Arial" panose="020B0604020202020204" pitchFamily="34" charset="0"/>
              <a:buChar char="•"/>
            </a:pPr>
            <a:r>
              <a:rPr lang="en-GB" sz="1400"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fr-FR" sz="1400" kern="1200" dirty="0" err="1" smtClean="0">
                <a:solidFill>
                  <a:schemeClr val="tx1"/>
                </a:solidFill>
                <a:effectLst/>
                <a:latin typeface="+mn-lt"/>
                <a:ea typeface="+mn-ea"/>
                <a:cs typeface="+mn-cs"/>
              </a:rPr>
              <a:t>Methods</a:t>
            </a:r>
            <a:r>
              <a:rPr lang="fr-FR" sz="14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fr-FR" sz="1400" kern="1200" dirty="0" smtClean="0">
                <a:solidFill>
                  <a:schemeClr val="tx1"/>
                </a:solidFill>
                <a:effectLst/>
                <a:latin typeface="+mn-lt"/>
                <a:ea typeface="+mn-ea"/>
                <a:cs typeface="+mn-cs"/>
              </a:rPr>
              <a:t>Focus groups </a:t>
            </a:r>
            <a:r>
              <a:rPr lang="fr-FR" sz="1400" kern="1200" dirty="0" err="1" smtClean="0">
                <a:solidFill>
                  <a:schemeClr val="tx1"/>
                </a:solidFill>
                <a:effectLst/>
                <a:latin typeface="+mn-lt"/>
                <a:ea typeface="+mn-ea"/>
                <a:cs typeface="+mn-cs"/>
              </a:rPr>
              <a:t>with</a:t>
            </a:r>
            <a:r>
              <a:rPr lang="fr-FR" sz="1400" kern="1200" dirty="0" smtClean="0">
                <a:solidFill>
                  <a:schemeClr val="tx1"/>
                </a:solidFill>
                <a:effectLst/>
                <a:latin typeface="+mn-lt"/>
                <a:ea typeface="+mn-ea"/>
                <a:cs typeface="+mn-cs"/>
              </a:rPr>
              <a:t> British public</a:t>
            </a:r>
            <a:endParaRPr lang="en-GB"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fr-FR" sz="1400" kern="1200" dirty="0" smtClean="0">
                <a:solidFill>
                  <a:schemeClr val="tx1"/>
                </a:solidFill>
                <a:effectLst/>
                <a:latin typeface="+mn-lt"/>
                <a:ea typeface="+mn-ea"/>
                <a:cs typeface="+mn-cs"/>
              </a:rPr>
              <a:t>Interviews </a:t>
            </a:r>
            <a:r>
              <a:rPr lang="fr-FR" sz="1400" kern="1200" dirty="0" err="1" smtClean="0">
                <a:solidFill>
                  <a:schemeClr val="tx1"/>
                </a:solidFill>
                <a:effectLst/>
                <a:latin typeface="+mn-lt"/>
                <a:ea typeface="+mn-ea"/>
                <a:cs typeface="+mn-cs"/>
              </a:rPr>
              <a:t>with</a:t>
            </a:r>
            <a:r>
              <a:rPr lang="fr-FR" sz="1400" kern="1200" dirty="0" smtClean="0">
                <a:solidFill>
                  <a:schemeClr val="tx1"/>
                </a:solidFill>
                <a:effectLst/>
                <a:latin typeface="+mn-lt"/>
                <a:ea typeface="+mn-ea"/>
                <a:cs typeface="+mn-cs"/>
              </a:rPr>
              <a:t> </a:t>
            </a:r>
            <a:r>
              <a:rPr lang="fr-FR" sz="1400" kern="1200" dirty="0" err="1" smtClean="0">
                <a:solidFill>
                  <a:schemeClr val="tx1"/>
                </a:solidFill>
                <a:effectLst/>
                <a:latin typeface="+mn-lt"/>
                <a:ea typeface="+mn-ea"/>
                <a:cs typeface="+mn-cs"/>
              </a:rPr>
              <a:t>activists</a:t>
            </a:r>
            <a:r>
              <a:rPr lang="fr-FR" sz="1400" kern="1200" dirty="0" smtClean="0">
                <a:solidFill>
                  <a:schemeClr val="tx1"/>
                </a:solidFill>
                <a:effectLst/>
                <a:latin typeface="+mn-lt"/>
                <a:ea typeface="+mn-ea"/>
                <a:cs typeface="+mn-cs"/>
              </a:rPr>
              <a:t> and </a:t>
            </a:r>
            <a:r>
              <a:rPr lang="fr-FR" sz="1400" kern="1200" dirty="0" err="1" smtClean="0">
                <a:solidFill>
                  <a:schemeClr val="tx1"/>
                </a:solidFill>
                <a:effectLst/>
                <a:latin typeface="+mn-lt"/>
                <a:ea typeface="+mn-ea"/>
                <a:cs typeface="+mn-cs"/>
              </a:rPr>
              <a:t>campaigners</a:t>
            </a:r>
            <a:endParaRPr lang="en-GB" sz="14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12</a:t>
            </a:fld>
            <a:endParaRPr lang="en-GB"/>
          </a:p>
        </p:txBody>
      </p:sp>
    </p:spTree>
    <p:extLst>
      <p:ext uri="{BB962C8B-B14F-4D97-AF65-F5344CB8AC3E}">
        <p14:creationId xmlns:p14="http://schemas.microsoft.com/office/powerpoint/2010/main" val="219887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Confusion about</a:t>
            </a:r>
            <a:r>
              <a:rPr lang="en-GB" baseline="0" dirty="0" smtClean="0"/>
              <a:t> Snowden/</a:t>
            </a:r>
            <a:r>
              <a:rPr lang="en-GB" baseline="0" dirty="0" err="1" smtClean="0"/>
              <a:t>Assange</a:t>
            </a:r>
            <a:r>
              <a:rPr lang="en-GB" baseline="0" dirty="0" smtClean="0"/>
              <a:t>/Manning</a:t>
            </a:r>
            <a:endParaRPr lang="en-GB" dirty="0" smtClean="0"/>
          </a:p>
          <a:p>
            <a:r>
              <a:rPr lang="en-GB" dirty="0" smtClean="0"/>
              <a:t>Note</a:t>
            </a:r>
            <a:r>
              <a:rPr lang="en-GB" baseline="0" dirty="0" smtClean="0"/>
              <a:t> – difficult to distinguish who is carrying out the surveillance</a:t>
            </a:r>
            <a:endParaRPr lang="en-GB" dirty="0"/>
          </a:p>
        </p:txBody>
      </p:sp>
      <p:sp>
        <p:nvSpPr>
          <p:cNvPr id="4" name="Slide Number Placeholder 3"/>
          <p:cNvSpPr>
            <a:spLocks noGrp="1"/>
          </p:cNvSpPr>
          <p:nvPr>
            <p:ph type="sldNum" sz="quarter" idx="10"/>
          </p:nvPr>
        </p:nvSpPr>
        <p:spPr/>
        <p:txBody>
          <a:bodyPr/>
          <a:lstStyle/>
          <a:p>
            <a:fld id="{0C8E6D06-4836-430B-9A45-872F77D4252F}" type="slidenum">
              <a:rPr lang="en-GB" smtClean="0"/>
              <a:pPr/>
              <a:t>13</a:t>
            </a:fld>
            <a:endParaRPr lang="en-GB"/>
          </a:p>
        </p:txBody>
      </p:sp>
    </p:spTree>
    <p:extLst>
      <p:ext uri="{BB962C8B-B14F-4D97-AF65-F5344CB8AC3E}">
        <p14:creationId xmlns:p14="http://schemas.microsoft.com/office/powerpoint/2010/main" val="219887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207605E-0EB6-6449-B3E9-61A6FF85E9AE}" type="datetimeFigureOut">
              <a:rPr lang="en-US" smtClean="0"/>
              <a:t>15/06/18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100295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07605E-0EB6-6449-B3E9-61A6FF85E9AE}" type="datetimeFigureOut">
              <a:rPr lang="en-US" smtClean="0"/>
              <a:t>15/06/18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187854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07605E-0EB6-6449-B3E9-61A6FF85E9AE}" type="datetimeFigureOut">
              <a:rPr lang="en-US" smtClean="0"/>
              <a:t>15/06/18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356486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07605E-0EB6-6449-B3E9-61A6FF85E9AE}" type="datetimeFigureOut">
              <a:rPr lang="en-US" smtClean="0"/>
              <a:t>15/06/18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392271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207605E-0EB6-6449-B3E9-61A6FF85E9AE}" type="datetimeFigureOut">
              <a:rPr lang="en-US" smtClean="0"/>
              <a:t>15/06/18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357384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207605E-0EB6-6449-B3E9-61A6FF85E9AE}" type="datetimeFigureOut">
              <a:rPr lang="en-US" smtClean="0"/>
              <a:t>15/06/18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270487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207605E-0EB6-6449-B3E9-61A6FF85E9AE}" type="datetimeFigureOut">
              <a:rPr lang="en-US" smtClean="0"/>
              <a:t>15/06/18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235245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207605E-0EB6-6449-B3E9-61A6FF85E9AE}" type="datetimeFigureOut">
              <a:rPr lang="en-US" smtClean="0"/>
              <a:t>15/06/18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95160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7605E-0EB6-6449-B3E9-61A6FF85E9AE}" type="datetimeFigureOut">
              <a:rPr lang="en-US" smtClean="0"/>
              <a:t>15/06/18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3065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07605E-0EB6-6449-B3E9-61A6FF85E9AE}" type="datetimeFigureOut">
              <a:rPr lang="en-US" smtClean="0"/>
              <a:t>15/06/18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404095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07605E-0EB6-6449-B3E9-61A6FF85E9AE}" type="datetimeFigureOut">
              <a:rPr lang="en-US" smtClean="0"/>
              <a:t>15/06/18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2BEC8-B1E5-B645-A19C-CCE5E7A7AB88}" type="slidenum">
              <a:rPr lang="en-US" smtClean="0"/>
              <a:t>‹#›</a:t>
            </a:fld>
            <a:endParaRPr lang="en-US"/>
          </a:p>
        </p:txBody>
      </p:sp>
    </p:spTree>
    <p:extLst>
      <p:ext uri="{BB962C8B-B14F-4D97-AF65-F5344CB8AC3E}">
        <p14:creationId xmlns:p14="http://schemas.microsoft.com/office/powerpoint/2010/main" val="3115905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7605E-0EB6-6449-B3E9-61A6FF85E9AE}" type="datetimeFigureOut">
              <a:rPr lang="en-US" smtClean="0"/>
              <a:t>15/06/18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2BEC8-B1E5-B645-A19C-CCE5E7A7AB88}" type="slidenum">
              <a:rPr lang="en-US" smtClean="0"/>
              <a:t>‹#›</a:t>
            </a:fld>
            <a:endParaRPr lang="en-US"/>
          </a:p>
        </p:txBody>
      </p:sp>
    </p:spTree>
    <p:extLst>
      <p:ext uri="{BB962C8B-B14F-4D97-AF65-F5344CB8AC3E}">
        <p14:creationId xmlns:p14="http://schemas.microsoft.com/office/powerpoint/2010/main" val="53418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8.wdp"/><Relationship Id="rId5" Type="http://schemas.openxmlformats.org/officeDocument/2006/relationships/image" Target="../media/image18.png"/><Relationship Id="rId6" Type="http://schemas.openxmlformats.org/officeDocument/2006/relationships/image" Target="../media/image19.jpg"/><Relationship Id="rId7" Type="http://schemas.openxmlformats.org/officeDocument/2006/relationships/image" Target="../media/image20.jpg"/><Relationship Id="rId8" Type="http://schemas.openxmlformats.org/officeDocument/2006/relationships/image" Target="../media/image21.png"/><Relationship Id="rId9"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1" Type="http://schemas.microsoft.com/office/2007/relationships/hdphoto" Target="../media/hdphoto3.wdp"/><Relationship Id="rId12" Type="http://schemas.openxmlformats.org/officeDocument/2006/relationships/image" Target="../media/image9.jpeg"/><Relationship Id="rId13" Type="http://schemas.microsoft.com/office/2007/relationships/hdphoto" Target="../media/hdphoto4.wdp"/><Relationship Id="rId14" Type="http://schemas.openxmlformats.org/officeDocument/2006/relationships/image" Target="../media/image10.jpeg"/><Relationship Id="rId15" Type="http://schemas.microsoft.com/office/2007/relationships/hdphoto" Target="../media/hdphoto5.wdp"/><Relationship Id="rId16" Type="http://schemas.openxmlformats.org/officeDocument/2006/relationships/image" Target="../media/image11.png"/><Relationship Id="rId17" Type="http://schemas.microsoft.com/office/2007/relationships/hdphoto" Target="../media/hdphoto6.wdp"/><Relationship Id="rId18" Type="http://schemas.openxmlformats.org/officeDocument/2006/relationships/image" Target="../media/image12.jpeg"/><Relationship Id="rId19"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microsoft.com/office/2007/relationships/hdphoto" Target="../media/hdphoto1.wdp"/><Relationship Id="rId8" Type="http://schemas.openxmlformats.org/officeDocument/2006/relationships/image" Target="../media/image7.jpeg"/><Relationship Id="rId9" Type="http://schemas.microsoft.com/office/2007/relationships/hdphoto" Target="../media/hdphoto2.wdp"/><Relationship Id="rId10"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dirty="0" smtClean="0"/>
              <a:t>Civil Society in an Age of Digital Surveillance: Understandings and Uses</a:t>
            </a:r>
            <a:endParaRPr lang="en-US" dirty="0"/>
          </a:p>
        </p:txBody>
      </p:sp>
      <p:sp>
        <p:nvSpPr>
          <p:cNvPr id="3" name="Subtitle 2"/>
          <p:cNvSpPr>
            <a:spLocks noGrp="1"/>
          </p:cNvSpPr>
          <p:nvPr>
            <p:ph type="subTitle" idx="1"/>
          </p:nvPr>
        </p:nvSpPr>
        <p:spPr/>
        <p:txBody>
          <a:bodyPr>
            <a:normAutofit/>
          </a:bodyPr>
          <a:lstStyle/>
          <a:p>
            <a:r>
              <a:rPr lang="en-US" dirty="0" smtClean="0"/>
              <a:t>Lina Dencik @</a:t>
            </a:r>
            <a:r>
              <a:rPr lang="en-US" dirty="0" err="1" smtClean="0"/>
              <a:t>LinaDencik</a:t>
            </a:r>
            <a:endParaRPr lang="en-US" dirty="0" smtClean="0"/>
          </a:p>
          <a:p>
            <a:r>
              <a:rPr lang="en-US" dirty="0" smtClean="0"/>
              <a:t>Cardiff University, UK</a:t>
            </a:r>
          </a:p>
          <a:p>
            <a:r>
              <a:rPr lang="en-US" dirty="0" smtClean="0"/>
              <a:t>Data Justice Lab @</a:t>
            </a:r>
            <a:r>
              <a:rPr lang="en-US" dirty="0" err="1" smtClean="0"/>
              <a:t>DataJusticeLab</a:t>
            </a:r>
            <a:endParaRPr lang="en-US" dirty="0" smtClean="0"/>
          </a:p>
          <a:p>
            <a:endParaRPr lang="en-US" dirty="0" smtClean="0"/>
          </a:p>
        </p:txBody>
      </p:sp>
      <p:pic>
        <p:nvPicPr>
          <p:cNvPr id="5" name="Picture 4"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43" y="546167"/>
            <a:ext cx="2030832" cy="939758"/>
          </a:xfrm>
          <a:prstGeom prst="rect">
            <a:avLst/>
          </a:prstGeom>
        </p:spPr>
      </p:pic>
    </p:spTree>
    <p:extLst>
      <p:ext uri="{BB962C8B-B14F-4D97-AF65-F5344CB8AC3E}">
        <p14:creationId xmlns:p14="http://schemas.microsoft.com/office/powerpoint/2010/main" val="30865425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0152" y="188640"/>
            <a:ext cx="2808312" cy="646331"/>
          </a:xfrm>
          <a:prstGeom prst="rect">
            <a:avLst/>
          </a:prstGeom>
          <a:noFill/>
        </p:spPr>
        <p:txBody>
          <a:bodyPr wrap="square" rtlCol="0">
            <a:spAutoFit/>
          </a:bodyPr>
          <a:lstStyle/>
          <a:p>
            <a:r>
              <a:rPr lang="en-GB" dirty="0"/>
              <a:t>Expressions of Opinions by Sources</a:t>
            </a:r>
          </a:p>
        </p:txBody>
      </p:sp>
      <p:graphicFrame>
        <p:nvGraphicFramePr>
          <p:cNvPr id="5" name="Chart 4"/>
          <p:cNvGraphicFramePr>
            <a:graphicFrameLocks/>
          </p:cNvGraphicFramePr>
          <p:nvPr>
            <p:extLst>
              <p:ext uri="{D42A27DB-BD31-4B8C-83A1-F6EECF244321}">
                <p14:modId xmlns:p14="http://schemas.microsoft.com/office/powerpoint/2010/main" val="2861006207"/>
              </p:ext>
            </p:extLst>
          </p:nvPr>
        </p:nvGraphicFramePr>
        <p:xfrm>
          <a:off x="0" y="257429"/>
          <a:ext cx="9396536" cy="655272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5580110" y="3284984"/>
            <a:ext cx="720083" cy="720078"/>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6881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Media coverage of Snowden &amp; Surveillance</a:t>
            </a:r>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lvl="0"/>
            <a:r>
              <a:rPr lang="en-US" dirty="0"/>
              <a:t>Focus on terrorism and role of security services, not on human rights and privacy</a:t>
            </a:r>
            <a:endParaRPr lang="en-GB" dirty="0"/>
          </a:p>
          <a:p>
            <a:pPr lvl="0"/>
            <a:r>
              <a:rPr lang="en-US" dirty="0"/>
              <a:t>Sources: predominantly politicians</a:t>
            </a:r>
          </a:p>
          <a:p>
            <a:pPr lvl="0"/>
            <a:r>
              <a:rPr lang="en-GB" dirty="0"/>
              <a:t>Debates around surveillance are framed by elites rather than citizens </a:t>
            </a:r>
          </a:p>
          <a:p>
            <a:pPr lvl="0"/>
            <a:r>
              <a:rPr lang="en-US" dirty="0"/>
              <a:t>Media </a:t>
            </a:r>
            <a:r>
              <a:rPr lang="en-US" dirty="0" smtClean="0"/>
              <a:t>contributed to the </a:t>
            </a:r>
            <a:r>
              <a:rPr lang="en-US" dirty="0"/>
              <a:t>normalization and justification of surveillance</a:t>
            </a:r>
          </a:p>
          <a:p>
            <a:pPr lvl="0"/>
            <a:r>
              <a:rPr lang="en-US" dirty="0"/>
              <a:t>T</a:t>
            </a:r>
            <a:r>
              <a:rPr lang="en-GB" dirty="0"/>
              <a:t>he consequences and extent of mass surveillance for citizens are largely invisible</a:t>
            </a:r>
          </a:p>
          <a:p>
            <a:pPr lvl="0"/>
            <a:r>
              <a:rPr lang="en-US" dirty="0"/>
              <a:t>Journalists are critical about surveillance and reporting, worried about chilling effect on press freedom</a:t>
            </a:r>
            <a:endParaRPr lang="en-GB" dirty="0"/>
          </a:p>
          <a:p>
            <a:pPr lvl="0"/>
            <a:r>
              <a:rPr lang="en-US" dirty="0"/>
              <a:t>Blogs, specialist and alternative media have critical coverage</a:t>
            </a:r>
            <a:endParaRPr lang="en-GB" dirty="0"/>
          </a:p>
          <a:p>
            <a:endParaRPr lang="en-GB" dirty="0"/>
          </a:p>
        </p:txBody>
      </p:sp>
    </p:spTree>
    <p:extLst>
      <p:ext uri="{BB962C8B-B14F-4D97-AF65-F5344CB8AC3E}">
        <p14:creationId xmlns:p14="http://schemas.microsoft.com/office/powerpoint/2010/main" val="3852254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a:t>Civil society: Public knowledge and activism</a:t>
            </a:r>
          </a:p>
        </p:txBody>
      </p:sp>
      <p:sp>
        <p:nvSpPr>
          <p:cNvPr id="3" name="Content Placeholder 2"/>
          <p:cNvSpPr>
            <a:spLocks noGrp="1"/>
          </p:cNvSpPr>
          <p:nvPr>
            <p:ph idx="1"/>
          </p:nvPr>
        </p:nvSpPr>
        <p:spPr>
          <a:xfrm>
            <a:off x="457200" y="1600200"/>
            <a:ext cx="8229600" cy="4871487"/>
          </a:xfrm>
        </p:spPr>
        <p:txBody>
          <a:bodyPr>
            <a:normAutofit lnSpcReduction="10000"/>
          </a:bodyPr>
          <a:lstStyle/>
          <a:p>
            <a:pPr marL="0" indent="0">
              <a:buNone/>
            </a:pPr>
            <a:r>
              <a:rPr lang="en-GB" sz="2800" dirty="0"/>
              <a:t>Research questions:</a:t>
            </a:r>
          </a:p>
          <a:p>
            <a:r>
              <a:rPr lang="en-GB" sz="2400" dirty="0"/>
              <a:t>What is the level of public knowledge and attitudes to digital surveillance?</a:t>
            </a:r>
          </a:p>
          <a:p>
            <a:r>
              <a:rPr lang="en-GB" sz="2400" dirty="0"/>
              <a:t>What is the impact of the Snowden leaks on activism and advocacy?</a:t>
            </a:r>
          </a:p>
          <a:p>
            <a:pPr marL="0" indent="0">
              <a:buNone/>
            </a:pPr>
            <a:r>
              <a:rPr lang="en-GB" sz="2800" dirty="0"/>
              <a:t>Methods:</a:t>
            </a:r>
          </a:p>
          <a:p>
            <a:r>
              <a:rPr lang="en-GB" sz="2400" dirty="0"/>
              <a:t>Focus groups with British </a:t>
            </a:r>
            <a:r>
              <a:rPr lang="en-GB" sz="2400" dirty="0" smtClean="0"/>
              <a:t>public (52 participants across 10 focus groups of 3-8 people; demographic diversity across gender, age, ethnic background, income, location)</a:t>
            </a:r>
          </a:p>
          <a:p>
            <a:r>
              <a:rPr lang="en-GB" sz="2400" dirty="0" smtClean="0"/>
              <a:t>Interviews </a:t>
            </a:r>
            <a:r>
              <a:rPr lang="en-GB" sz="2400" dirty="0"/>
              <a:t>with activists and </a:t>
            </a:r>
            <a:r>
              <a:rPr lang="en-GB" sz="2400" dirty="0" smtClean="0"/>
              <a:t>campaigners (11 organisations across labour, anti-war, civil liberties, environment, community, anti-austerity)  </a:t>
            </a:r>
            <a:endParaRPr lang="en-GB" sz="2400" dirty="0"/>
          </a:p>
          <a:p>
            <a:endParaRPr lang="en-GB" sz="2800" dirty="0"/>
          </a:p>
        </p:txBody>
      </p:sp>
    </p:spTree>
    <p:extLst>
      <p:ext uri="{BB962C8B-B14F-4D97-AF65-F5344CB8AC3E}">
        <p14:creationId xmlns:p14="http://schemas.microsoft.com/office/powerpoint/2010/main" val="41995228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General public</a:t>
            </a:r>
            <a:endParaRPr lang="en-GB" sz="4000" dirty="0"/>
          </a:p>
        </p:txBody>
      </p:sp>
      <p:sp>
        <p:nvSpPr>
          <p:cNvPr id="3" name="Content Placeholder 2"/>
          <p:cNvSpPr>
            <a:spLocks noGrp="1"/>
          </p:cNvSpPr>
          <p:nvPr>
            <p:ph idx="1"/>
          </p:nvPr>
        </p:nvSpPr>
        <p:spPr>
          <a:xfrm>
            <a:off x="457200" y="1600200"/>
            <a:ext cx="8229600" cy="4871487"/>
          </a:xfrm>
        </p:spPr>
        <p:txBody>
          <a:bodyPr>
            <a:normAutofit/>
          </a:bodyPr>
          <a:lstStyle/>
          <a:p>
            <a:pPr marL="0" indent="0">
              <a:buNone/>
            </a:pPr>
            <a:r>
              <a:rPr lang="en-GB" sz="2800" dirty="0" smtClean="0"/>
              <a:t>Attitudes:</a:t>
            </a:r>
          </a:p>
          <a:p>
            <a:r>
              <a:rPr lang="en-GB" sz="2800" dirty="0" smtClean="0"/>
              <a:t>Limited knowledge of Snowden</a:t>
            </a:r>
          </a:p>
          <a:p>
            <a:r>
              <a:rPr lang="en-GB" sz="2800" dirty="0" smtClean="0"/>
              <a:t>(Meta)data collection is surveillance</a:t>
            </a:r>
          </a:p>
          <a:p>
            <a:r>
              <a:rPr lang="en-GB" sz="2800" dirty="0" smtClean="0"/>
              <a:t>Concerns about lack of transparency, lack of control, how to opt out</a:t>
            </a:r>
          </a:p>
          <a:p>
            <a:pPr marL="0" indent="0">
              <a:buNone/>
            </a:pPr>
            <a:r>
              <a:rPr lang="en-GB" sz="2800" dirty="0" smtClean="0"/>
              <a:t>Response:</a:t>
            </a:r>
          </a:p>
          <a:p>
            <a:r>
              <a:rPr lang="en-GB" sz="2800" dirty="0" smtClean="0"/>
              <a:t>Self-regulation (pragmatism, not encryption)</a:t>
            </a:r>
          </a:p>
          <a:p>
            <a:r>
              <a:rPr lang="en-GB" sz="2800" dirty="0" smtClean="0"/>
              <a:t>Resignation, rather than consent </a:t>
            </a:r>
          </a:p>
          <a:p>
            <a:pPr lvl="1"/>
            <a:r>
              <a:rPr lang="en-GB" sz="2400" dirty="0" smtClean="0"/>
              <a:t>‘Sociology of digital resignation’ (Draper and </a:t>
            </a:r>
            <a:r>
              <a:rPr lang="en-GB" sz="2400" dirty="0" err="1" smtClean="0"/>
              <a:t>Turow</a:t>
            </a:r>
            <a:r>
              <a:rPr lang="en-GB" sz="2400" dirty="0" smtClean="0"/>
              <a:t>), </a:t>
            </a:r>
            <a:r>
              <a:rPr lang="en-GB" sz="2400" dirty="0" smtClean="0"/>
              <a:t>‘Surveillance </a:t>
            </a:r>
            <a:r>
              <a:rPr lang="en-GB" sz="2400" dirty="0"/>
              <a:t>R</a:t>
            </a:r>
            <a:r>
              <a:rPr lang="en-GB" sz="2400" dirty="0" smtClean="0"/>
              <a:t>ealism</a:t>
            </a:r>
            <a:r>
              <a:rPr lang="en-GB" sz="2400" dirty="0" smtClean="0"/>
              <a:t>’ (Dencik) </a:t>
            </a:r>
          </a:p>
          <a:p>
            <a:endParaRPr lang="en-GB" sz="2800" dirty="0"/>
          </a:p>
        </p:txBody>
      </p:sp>
    </p:spTree>
    <p:extLst>
      <p:ext uri="{BB962C8B-B14F-4D97-AF65-F5344CB8AC3E}">
        <p14:creationId xmlns:p14="http://schemas.microsoft.com/office/powerpoint/2010/main" val="8065249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Political activists</a:t>
            </a:r>
            <a:endParaRPr lang="en-GB" sz="4000" dirty="0"/>
          </a:p>
        </p:txBody>
      </p:sp>
      <p:sp>
        <p:nvSpPr>
          <p:cNvPr id="3" name="Content Placeholder 2"/>
          <p:cNvSpPr>
            <a:spLocks noGrp="1"/>
          </p:cNvSpPr>
          <p:nvPr>
            <p:ph idx="1"/>
          </p:nvPr>
        </p:nvSpPr>
        <p:spPr>
          <a:xfrm>
            <a:off x="457200" y="1600200"/>
            <a:ext cx="8229600" cy="4871487"/>
          </a:xfrm>
        </p:spPr>
        <p:txBody>
          <a:bodyPr>
            <a:normAutofit/>
          </a:bodyPr>
          <a:lstStyle/>
          <a:p>
            <a:r>
              <a:rPr lang="en-GB" sz="2800" dirty="0" smtClean="0"/>
              <a:t>Lack of knowledge and ‘surveillance realism’</a:t>
            </a:r>
          </a:p>
          <a:p>
            <a:pPr marL="742950" lvl="2" indent="-342900"/>
            <a:r>
              <a:rPr lang="en-GB" sz="2000" dirty="0"/>
              <a:t>History of police </a:t>
            </a:r>
            <a:r>
              <a:rPr lang="en-GB" sz="2000" dirty="0" smtClean="0"/>
              <a:t>infiltration</a:t>
            </a:r>
            <a:endParaRPr lang="en-GB" sz="2400" dirty="0" smtClean="0"/>
          </a:p>
          <a:p>
            <a:r>
              <a:rPr lang="en-GB" sz="2800" dirty="0" smtClean="0"/>
              <a:t>Dependency on tools for organising and mobilising </a:t>
            </a:r>
          </a:p>
          <a:p>
            <a:pPr marL="742950" lvl="2" indent="-342900"/>
            <a:r>
              <a:rPr lang="en-GB" sz="2000" dirty="0"/>
              <a:t>Online behaviour not linked to </a:t>
            </a:r>
            <a:r>
              <a:rPr lang="en-GB" sz="2000" dirty="0" smtClean="0"/>
              <a:t>Snowden</a:t>
            </a:r>
            <a:endParaRPr lang="en-GB" sz="2400" dirty="0" smtClean="0"/>
          </a:p>
          <a:p>
            <a:r>
              <a:rPr lang="en-GB" sz="2800" dirty="0" smtClean="0"/>
              <a:t>Using encryption = lack of transparency</a:t>
            </a:r>
          </a:p>
          <a:p>
            <a:pPr lvl="1">
              <a:buFont typeface="Arial"/>
              <a:buChar char="•"/>
            </a:pPr>
            <a:r>
              <a:rPr lang="en-GB" sz="2000" dirty="0"/>
              <a:t>Only for ‘radical’ politics </a:t>
            </a:r>
            <a:r>
              <a:rPr lang="en-GB" sz="2000" dirty="0">
                <a:latin typeface="Wingdings"/>
                <a:ea typeface="Wingdings"/>
                <a:cs typeface="Wingdings"/>
                <a:sym typeface="Wingdings"/>
              </a:rPr>
              <a:t></a:t>
            </a:r>
            <a:r>
              <a:rPr lang="en-GB" sz="2000" dirty="0"/>
              <a:t> surveillance ‘keeps the mainstream in check’</a:t>
            </a:r>
          </a:p>
          <a:p>
            <a:pPr lvl="1">
              <a:buFont typeface="Arial"/>
              <a:buChar char="•"/>
            </a:pPr>
            <a:r>
              <a:rPr lang="en-GB" sz="2000" dirty="0"/>
              <a:t>‘Chilling effect</a:t>
            </a:r>
            <a:r>
              <a:rPr lang="en-GB" sz="2000" dirty="0" smtClean="0"/>
              <a:t>’</a:t>
            </a:r>
            <a:endParaRPr lang="en-GB" sz="2800" dirty="0" smtClean="0"/>
          </a:p>
          <a:p>
            <a:r>
              <a:rPr lang="en-GB" sz="2800" dirty="0" smtClean="0"/>
              <a:t>Outsourcing </a:t>
            </a:r>
            <a:r>
              <a:rPr lang="en-GB" sz="2800" dirty="0"/>
              <a:t>of anti-surveillance </a:t>
            </a:r>
            <a:r>
              <a:rPr lang="en-GB" sz="2800" dirty="0" smtClean="0"/>
              <a:t>resistance</a:t>
            </a:r>
          </a:p>
          <a:p>
            <a:pPr lvl="1">
              <a:buFont typeface="Arial"/>
              <a:buChar char="•"/>
            </a:pPr>
            <a:r>
              <a:rPr lang="en-GB" sz="2400" dirty="0" smtClean="0"/>
              <a:t>‘Disconnect’ in civil society (technology vs. social justice) </a:t>
            </a:r>
            <a:endParaRPr lang="en-GB" sz="2400" dirty="0"/>
          </a:p>
          <a:p>
            <a:pPr marL="0" indent="0">
              <a:buNone/>
            </a:pPr>
            <a:endParaRPr lang="en-GB" sz="2800" dirty="0" smtClean="0"/>
          </a:p>
        </p:txBody>
      </p:sp>
    </p:spTree>
    <p:extLst>
      <p:ext uri="{BB962C8B-B14F-4D97-AF65-F5344CB8AC3E}">
        <p14:creationId xmlns:p14="http://schemas.microsoft.com/office/powerpoint/2010/main" val="9355457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Effect>
                      <a14:saturation sat="0"/>
                    </a14:imgEffect>
                  </a14:imgLayer>
                </a14:imgProps>
              </a:ext>
            </a:extLst>
          </a:blip>
          <a:srcRect l="5131" r="35951"/>
          <a:stretch/>
        </p:blipFill>
        <p:spPr>
          <a:xfrm>
            <a:off x="457200" y="932486"/>
            <a:ext cx="2286000" cy="2004591"/>
          </a:xfrm>
          <a:prstGeom prst="rect">
            <a:avLst/>
          </a:prstGeom>
          <a:ln>
            <a:noFill/>
          </a:ln>
          <a:effectLst/>
        </p:spPr>
      </p:pic>
      <p:sp>
        <p:nvSpPr>
          <p:cNvPr id="5" name="TextBox 4"/>
          <p:cNvSpPr txBox="1"/>
          <p:nvPr/>
        </p:nvSpPr>
        <p:spPr>
          <a:xfrm>
            <a:off x="365320" y="2937077"/>
            <a:ext cx="2377880" cy="954107"/>
          </a:xfrm>
          <a:prstGeom prst="rect">
            <a:avLst/>
          </a:prstGeom>
          <a:noFill/>
        </p:spPr>
        <p:txBody>
          <a:bodyPr wrap="square" rtlCol="0">
            <a:spAutoFit/>
          </a:bodyPr>
          <a:lstStyle/>
          <a:p>
            <a:r>
              <a:rPr lang="en-US" sz="1400" b="1" kern="1200" dirty="0" smtClean="0">
                <a:solidFill>
                  <a:srgbClr val="7F7F7F"/>
                </a:solidFill>
                <a:latin typeface="American Typewriter"/>
                <a:cs typeface="American Typewriter"/>
              </a:rPr>
              <a:t>Refugee or Terrorist? IBM Thinks Its Software Has the Answer. </a:t>
            </a:r>
            <a:r>
              <a:rPr lang="en-US" sz="1400" i="1" kern="1200" dirty="0" smtClean="0">
                <a:solidFill>
                  <a:schemeClr val="bg1">
                    <a:lumMod val="50000"/>
                  </a:schemeClr>
                </a:solidFill>
                <a:latin typeface="American Typewriter"/>
                <a:cs typeface="American Typewriter"/>
              </a:rPr>
              <a:t>Defense One</a:t>
            </a:r>
            <a:r>
              <a:rPr lang="en-US" sz="1400" kern="1200" dirty="0" smtClean="0">
                <a:solidFill>
                  <a:schemeClr val="bg1">
                    <a:lumMod val="50000"/>
                  </a:schemeClr>
                </a:solidFill>
                <a:latin typeface="American Typewriter"/>
                <a:cs typeface="American Typewriter"/>
              </a:rPr>
              <a:t> </a:t>
            </a:r>
            <a:endParaRPr lang="en-US" sz="1400" kern="1200" dirty="0">
              <a:solidFill>
                <a:schemeClr val="bg1">
                  <a:lumMod val="50000"/>
                </a:schemeClr>
              </a:solidFill>
              <a:latin typeface="American Typewriter"/>
              <a:cs typeface="American Typewriter"/>
            </a:endParaRPr>
          </a:p>
        </p:txBody>
      </p:sp>
      <p:pic>
        <p:nvPicPr>
          <p:cNvPr id="6" name="Picture 5"/>
          <p:cNvPicPr>
            <a:picLocks noChangeAspect="1"/>
          </p:cNvPicPr>
          <p:nvPr/>
        </p:nvPicPr>
        <p:blipFill rotWithShape="1">
          <a:blip r:embed="rId5"/>
          <a:srcRect l="27058" r="10637"/>
          <a:stretch/>
        </p:blipFill>
        <p:spPr>
          <a:xfrm>
            <a:off x="3406064" y="939291"/>
            <a:ext cx="2230270" cy="2004591"/>
          </a:xfrm>
          <a:prstGeom prst="rect">
            <a:avLst/>
          </a:prstGeom>
          <a:ln>
            <a:noFill/>
          </a:ln>
          <a:effectLst/>
        </p:spPr>
      </p:pic>
      <p:sp>
        <p:nvSpPr>
          <p:cNvPr id="7" name="TextBox 6"/>
          <p:cNvSpPr txBox="1"/>
          <p:nvPr/>
        </p:nvSpPr>
        <p:spPr>
          <a:xfrm>
            <a:off x="3406064" y="2943882"/>
            <a:ext cx="1669320" cy="738664"/>
          </a:xfrm>
          <a:prstGeom prst="rect">
            <a:avLst/>
          </a:prstGeom>
          <a:noFill/>
        </p:spPr>
        <p:txBody>
          <a:bodyPr wrap="square" rtlCol="0">
            <a:spAutoFit/>
          </a:bodyPr>
          <a:lstStyle/>
          <a:p>
            <a:r>
              <a:rPr lang="en-US" sz="1400" b="1" kern="1200" dirty="0" smtClean="0">
                <a:solidFill>
                  <a:srgbClr val="7F7F7F"/>
                </a:solidFill>
                <a:latin typeface="American Typewriter"/>
                <a:cs typeface="American Typewriter"/>
              </a:rPr>
              <a:t>When your boss is an algorithm. </a:t>
            </a:r>
            <a:r>
              <a:rPr lang="en-US" sz="1400" i="1" kern="1200" dirty="0" smtClean="0">
                <a:solidFill>
                  <a:srgbClr val="7F7F7F"/>
                </a:solidFill>
                <a:latin typeface="American Typewriter"/>
                <a:cs typeface="American Typewriter"/>
              </a:rPr>
              <a:t>Financial Times</a:t>
            </a:r>
            <a:endParaRPr lang="en-US" sz="1400" kern="1200" dirty="0">
              <a:solidFill>
                <a:srgbClr val="7F7F7F"/>
              </a:solidFill>
              <a:latin typeface="American Typewriter"/>
              <a:cs typeface="American Typewriter"/>
            </a:endParaRPr>
          </a:p>
        </p:txBody>
      </p:sp>
      <p:sp>
        <p:nvSpPr>
          <p:cNvPr id="9" name="TextBox 8"/>
          <p:cNvSpPr txBox="1"/>
          <p:nvPr/>
        </p:nvSpPr>
        <p:spPr>
          <a:xfrm>
            <a:off x="110850" y="5840682"/>
            <a:ext cx="2977437" cy="954107"/>
          </a:xfrm>
          <a:prstGeom prst="rect">
            <a:avLst/>
          </a:prstGeom>
          <a:noFill/>
        </p:spPr>
        <p:txBody>
          <a:bodyPr wrap="square" rtlCol="0">
            <a:spAutoFit/>
          </a:bodyPr>
          <a:lstStyle/>
          <a:p>
            <a:r>
              <a:rPr lang="en-US" sz="1400" b="1" kern="1200" dirty="0" smtClean="0">
                <a:solidFill>
                  <a:schemeClr val="bg1">
                    <a:lumMod val="50000"/>
                  </a:schemeClr>
                </a:solidFill>
                <a:latin typeface="American Typewriter"/>
                <a:cs typeface="American Typewriter"/>
              </a:rPr>
              <a:t>Machine Bias: There’s software used across the country to predict future criminals.</a:t>
            </a:r>
            <a:r>
              <a:rPr lang="en-US" sz="1400" b="1" kern="1200" dirty="0" smtClean="0">
                <a:solidFill>
                  <a:srgbClr val="A6A6A6"/>
                </a:solidFill>
                <a:latin typeface="American Typewriter"/>
                <a:cs typeface="American Typewriter"/>
              </a:rPr>
              <a:t> </a:t>
            </a:r>
            <a:r>
              <a:rPr lang="en-US" sz="1400" i="1" kern="1200" dirty="0" err="1" smtClean="0">
                <a:solidFill>
                  <a:schemeClr val="tx1">
                    <a:lumMod val="50000"/>
                    <a:lumOff val="50000"/>
                  </a:schemeClr>
                </a:solidFill>
                <a:latin typeface="American Typewriter"/>
                <a:cs typeface="American Typewriter"/>
              </a:rPr>
              <a:t>Propublica</a:t>
            </a:r>
            <a:endParaRPr lang="en-US" sz="1400" kern="1200" dirty="0">
              <a:solidFill>
                <a:schemeClr val="tx1">
                  <a:lumMod val="50000"/>
                  <a:lumOff val="50000"/>
                </a:schemeClr>
              </a:solidFill>
              <a:latin typeface="American Typewriter"/>
              <a:cs typeface="American Typewriter"/>
            </a:endParaRPr>
          </a:p>
        </p:txBody>
      </p:sp>
      <p:sp>
        <p:nvSpPr>
          <p:cNvPr id="11" name="TextBox 10"/>
          <p:cNvSpPr txBox="1"/>
          <p:nvPr/>
        </p:nvSpPr>
        <p:spPr>
          <a:xfrm>
            <a:off x="2628329" y="5903893"/>
            <a:ext cx="3016131" cy="954107"/>
          </a:xfrm>
          <a:prstGeom prst="rect">
            <a:avLst/>
          </a:prstGeom>
          <a:noFill/>
        </p:spPr>
        <p:txBody>
          <a:bodyPr wrap="square" rtlCol="0">
            <a:spAutoFit/>
          </a:bodyPr>
          <a:lstStyle/>
          <a:p>
            <a:r>
              <a:rPr lang="en-US" sz="1400" b="1" dirty="0" smtClean="0">
                <a:solidFill>
                  <a:srgbClr val="7F7F7F"/>
                </a:solidFill>
                <a:latin typeface="American Typewriter"/>
                <a:cs typeface="American Typewriter"/>
              </a:rPr>
              <a:t>New Zealand experts warn Australia data-driven welfare ‘abuses and </a:t>
            </a:r>
            <a:r>
              <a:rPr lang="en-US" sz="1400" b="1" dirty="0" err="1" smtClean="0">
                <a:solidFill>
                  <a:srgbClr val="7F7F7F"/>
                </a:solidFill>
                <a:latin typeface="American Typewriter"/>
                <a:cs typeface="American Typewriter"/>
              </a:rPr>
              <a:t>brutalises</a:t>
            </a:r>
            <a:r>
              <a:rPr lang="en-US" sz="1400" b="1" dirty="0" smtClean="0">
                <a:solidFill>
                  <a:srgbClr val="7F7F7F"/>
                </a:solidFill>
                <a:latin typeface="American Typewriter"/>
                <a:cs typeface="American Typewriter"/>
              </a:rPr>
              <a:t>’. </a:t>
            </a:r>
            <a:r>
              <a:rPr lang="en-US" sz="1400" i="1" dirty="0" smtClean="0">
                <a:solidFill>
                  <a:schemeClr val="bg1">
                    <a:lumMod val="50000"/>
                  </a:schemeClr>
                </a:solidFill>
                <a:latin typeface="American Typewriter"/>
                <a:cs typeface="American Typewriter"/>
              </a:rPr>
              <a:t>The Guardian</a:t>
            </a:r>
            <a:r>
              <a:rPr lang="en-US" sz="1400" dirty="0" smtClean="0">
                <a:solidFill>
                  <a:schemeClr val="bg1">
                    <a:lumMod val="50000"/>
                  </a:schemeClr>
                </a:solidFill>
                <a:latin typeface="American Typewriter"/>
                <a:cs typeface="American Typewriter"/>
              </a:rPr>
              <a:t> </a:t>
            </a:r>
            <a:endParaRPr lang="en-US" sz="1400" dirty="0">
              <a:solidFill>
                <a:schemeClr val="bg1">
                  <a:lumMod val="50000"/>
                </a:schemeClr>
              </a:solidFill>
              <a:latin typeface="American Typewriter"/>
              <a:cs typeface="American Typewriter"/>
            </a:endParaRPr>
          </a:p>
        </p:txBody>
      </p:sp>
      <p:pic>
        <p:nvPicPr>
          <p:cNvPr id="12" name="Picture 11"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6902" y="4071783"/>
            <a:ext cx="2848429" cy="1709057"/>
          </a:xfrm>
          <a:prstGeom prst="rect">
            <a:avLst/>
          </a:prstGeom>
        </p:spPr>
      </p:pic>
      <p:pic>
        <p:nvPicPr>
          <p:cNvPr id="14" name="Picture 13" descr="down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8250" y="728184"/>
            <a:ext cx="2208893" cy="2208893"/>
          </a:xfrm>
          <a:prstGeom prst="rect">
            <a:avLst/>
          </a:prstGeom>
        </p:spPr>
      </p:pic>
      <p:sp>
        <p:nvSpPr>
          <p:cNvPr id="16" name="TextBox 15"/>
          <p:cNvSpPr txBox="1"/>
          <p:nvPr/>
        </p:nvSpPr>
        <p:spPr>
          <a:xfrm>
            <a:off x="6318250" y="2943882"/>
            <a:ext cx="2662464" cy="954107"/>
          </a:xfrm>
          <a:prstGeom prst="rect">
            <a:avLst/>
          </a:prstGeom>
          <a:noFill/>
        </p:spPr>
        <p:txBody>
          <a:bodyPr wrap="square" rtlCol="0">
            <a:spAutoFit/>
          </a:bodyPr>
          <a:lstStyle/>
          <a:p>
            <a:r>
              <a:rPr lang="en-US" sz="1400" b="1" dirty="0" smtClean="0">
                <a:solidFill>
                  <a:srgbClr val="7F7F7F"/>
                </a:solidFill>
                <a:latin typeface="American Typewriter"/>
                <a:cs typeface="American Typewriter"/>
              </a:rPr>
              <a:t>Can an algorithm hurt? Polish experiences of profiling the unemployed. </a:t>
            </a:r>
            <a:r>
              <a:rPr lang="en-US" sz="1400" i="1" dirty="0" smtClean="0">
                <a:solidFill>
                  <a:srgbClr val="7F7F7F"/>
                </a:solidFill>
                <a:latin typeface="American Typewriter"/>
                <a:cs typeface="American Typewriter"/>
              </a:rPr>
              <a:t>CIHR</a:t>
            </a:r>
            <a:r>
              <a:rPr lang="en-US" sz="1400" dirty="0" smtClean="0">
                <a:solidFill>
                  <a:schemeClr val="bg1">
                    <a:lumMod val="50000"/>
                  </a:schemeClr>
                </a:solidFill>
                <a:latin typeface="American Typewriter"/>
                <a:cs typeface="American Typewriter"/>
              </a:rPr>
              <a:t> </a:t>
            </a:r>
            <a:endParaRPr lang="en-US" sz="1400" dirty="0">
              <a:solidFill>
                <a:schemeClr val="bg1">
                  <a:lumMod val="50000"/>
                </a:schemeClr>
              </a:solidFill>
              <a:latin typeface="American Typewriter"/>
              <a:cs typeface="American Typewriter"/>
            </a:endParaRPr>
          </a:p>
        </p:txBody>
      </p:sp>
      <p:pic>
        <p:nvPicPr>
          <p:cNvPr id="17" name="Picture 16" descr="Screen Shot 2017-06-04 at 14.00.17.png"/>
          <p:cNvPicPr>
            <a:picLocks noChangeAspect="1"/>
          </p:cNvPicPr>
          <p:nvPr/>
        </p:nvPicPr>
        <p:blipFill rotWithShape="1">
          <a:blip r:embed="rId8">
            <a:extLst>
              <a:ext uri="{28A0092B-C50C-407E-A947-70E740481C1C}">
                <a14:useLocalDpi xmlns:a14="http://schemas.microsoft.com/office/drawing/2010/main" val="0"/>
              </a:ext>
            </a:extLst>
          </a:blip>
          <a:srcRect t="1" b="-4157"/>
          <a:stretch/>
        </p:blipFill>
        <p:spPr>
          <a:xfrm>
            <a:off x="110850" y="4071783"/>
            <a:ext cx="1798930" cy="1785894"/>
          </a:xfrm>
          <a:prstGeom prst="rect">
            <a:avLst/>
          </a:prstGeom>
          <a:ln>
            <a:noFill/>
          </a:ln>
          <a:effectLst/>
        </p:spPr>
      </p:pic>
      <p:sp>
        <p:nvSpPr>
          <p:cNvPr id="19" name="TextBox 18"/>
          <p:cNvSpPr txBox="1"/>
          <p:nvPr/>
        </p:nvSpPr>
        <p:spPr>
          <a:xfrm>
            <a:off x="365320" y="123343"/>
            <a:ext cx="7310670" cy="584776"/>
          </a:xfrm>
          <a:prstGeom prst="rect">
            <a:avLst/>
          </a:prstGeom>
          <a:noFill/>
        </p:spPr>
        <p:txBody>
          <a:bodyPr wrap="square" rtlCol="0">
            <a:spAutoFit/>
          </a:bodyPr>
          <a:lstStyle/>
          <a:p>
            <a:r>
              <a:rPr lang="en-US" sz="3200" dirty="0" smtClean="0"/>
              <a:t>The </a:t>
            </a:r>
            <a:r>
              <a:rPr lang="en-US" sz="3200" dirty="0" err="1" smtClean="0"/>
              <a:t>datafied</a:t>
            </a:r>
            <a:r>
              <a:rPr lang="en-US" sz="3200" dirty="0" smtClean="0"/>
              <a:t> society….</a:t>
            </a:r>
            <a:endParaRPr lang="en-US" sz="3200" dirty="0"/>
          </a:p>
        </p:txBody>
      </p:sp>
      <p:pic>
        <p:nvPicPr>
          <p:cNvPr id="3" name="Picture 2" descr="downloa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4036" y="4071783"/>
            <a:ext cx="3030637" cy="1697157"/>
          </a:xfrm>
          <a:prstGeom prst="rect">
            <a:avLst/>
          </a:prstGeom>
        </p:spPr>
      </p:pic>
      <p:sp>
        <p:nvSpPr>
          <p:cNvPr id="20" name="TextBox 19"/>
          <p:cNvSpPr txBox="1"/>
          <p:nvPr/>
        </p:nvSpPr>
        <p:spPr>
          <a:xfrm>
            <a:off x="5818542" y="5953004"/>
            <a:ext cx="3016131" cy="738664"/>
          </a:xfrm>
          <a:prstGeom prst="rect">
            <a:avLst/>
          </a:prstGeom>
          <a:noFill/>
        </p:spPr>
        <p:txBody>
          <a:bodyPr wrap="square" rtlCol="0">
            <a:spAutoFit/>
          </a:bodyPr>
          <a:lstStyle/>
          <a:p>
            <a:r>
              <a:rPr lang="en-US" sz="1400" b="1" dirty="0" smtClean="0">
                <a:solidFill>
                  <a:srgbClr val="7F7F7F"/>
                </a:solidFill>
                <a:latin typeface="American Typewriter"/>
                <a:cs typeface="American Typewriter"/>
              </a:rPr>
              <a:t>What happens when an algorithm cuts your health care. </a:t>
            </a:r>
            <a:r>
              <a:rPr lang="en-US" sz="1400" i="1" dirty="0" smtClean="0">
                <a:solidFill>
                  <a:schemeClr val="bg1">
                    <a:lumMod val="50000"/>
                  </a:schemeClr>
                </a:solidFill>
                <a:latin typeface="American Typewriter"/>
                <a:cs typeface="American Typewriter"/>
              </a:rPr>
              <a:t>The Verge</a:t>
            </a:r>
            <a:endParaRPr lang="en-US" sz="1400" dirty="0">
              <a:solidFill>
                <a:schemeClr val="bg1">
                  <a:lumMod val="50000"/>
                </a:schemeClr>
              </a:solidFill>
              <a:latin typeface="American Typewriter"/>
              <a:cs typeface="American Typewriter"/>
            </a:endParaRPr>
          </a:p>
        </p:txBody>
      </p:sp>
    </p:spTree>
    <p:extLst>
      <p:ext uri="{BB962C8B-B14F-4D97-AF65-F5344CB8AC3E}">
        <p14:creationId xmlns:p14="http://schemas.microsoft.com/office/powerpoint/2010/main" val="9166815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13" y="1281639"/>
            <a:ext cx="8557128" cy="461665"/>
          </a:xfrm>
          <a:prstGeom prst="rect">
            <a:avLst/>
          </a:prstGeom>
          <a:noFill/>
        </p:spPr>
        <p:txBody>
          <a:bodyPr wrap="square" rtlCol="0">
            <a:spAutoFit/>
          </a:bodyPr>
          <a:lstStyle/>
          <a:p>
            <a:r>
              <a:rPr lang="en-US" sz="2400" b="1" dirty="0" smtClean="0"/>
              <a:t>What is at stake? </a:t>
            </a:r>
            <a:endParaRPr lang="en-US" sz="2400" b="1" dirty="0"/>
          </a:p>
        </p:txBody>
      </p:sp>
      <p:sp>
        <p:nvSpPr>
          <p:cNvPr id="4" name="TextBox 3"/>
          <p:cNvSpPr txBox="1"/>
          <p:nvPr/>
        </p:nvSpPr>
        <p:spPr>
          <a:xfrm>
            <a:off x="218613" y="1744024"/>
            <a:ext cx="8411387" cy="369332"/>
          </a:xfrm>
          <a:prstGeom prst="rect">
            <a:avLst/>
          </a:prstGeom>
          <a:noFill/>
        </p:spPr>
        <p:txBody>
          <a:bodyPr wrap="square" rtlCol="0">
            <a:spAutoFit/>
          </a:bodyPr>
          <a:lstStyle/>
          <a:p>
            <a:r>
              <a:rPr lang="en-US" dirty="0" smtClean="0"/>
              <a:t>Dominant framing: efficiency / security vs. individual privacy and data protection</a:t>
            </a:r>
            <a:endParaRPr lang="en-US" dirty="0"/>
          </a:p>
        </p:txBody>
      </p:sp>
      <p:sp>
        <p:nvSpPr>
          <p:cNvPr id="5" name="TextBox 4"/>
          <p:cNvSpPr txBox="1"/>
          <p:nvPr/>
        </p:nvSpPr>
        <p:spPr>
          <a:xfrm>
            <a:off x="218613" y="2300749"/>
            <a:ext cx="8411387" cy="1477328"/>
          </a:xfrm>
          <a:prstGeom prst="rect">
            <a:avLst/>
          </a:prstGeom>
          <a:noFill/>
        </p:spPr>
        <p:txBody>
          <a:bodyPr wrap="square" rtlCol="0">
            <a:spAutoFit/>
          </a:bodyPr>
          <a:lstStyle/>
          <a:p>
            <a:r>
              <a:rPr lang="en-US" dirty="0" smtClean="0"/>
              <a:t>Emerging issues: </a:t>
            </a:r>
          </a:p>
          <a:p>
            <a:pPr marL="285750" indent="-285750">
              <a:buFont typeface="Arial"/>
              <a:buChar char="•"/>
            </a:pPr>
            <a:r>
              <a:rPr lang="en-US" dirty="0"/>
              <a:t>Data processes advance prediction and preemption</a:t>
            </a:r>
          </a:p>
          <a:p>
            <a:pPr marL="285750" indent="-285750">
              <a:buFont typeface="Arial"/>
              <a:buChar char="•"/>
            </a:pPr>
            <a:r>
              <a:rPr lang="en-US" dirty="0"/>
              <a:t>Data processes are </a:t>
            </a:r>
            <a:r>
              <a:rPr lang="en-US" dirty="0" smtClean="0"/>
              <a:t>uneven (social sorting)</a:t>
            </a:r>
          </a:p>
          <a:p>
            <a:pPr marL="285750" indent="-285750">
              <a:buFont typeface="Arial"/>
              <a:buChar char="•"/>
            </a:pPr>
            <a:r>
              <a:rPr lang="en-US" dirty="0" smtClean="0"/>
              <a:t>Data </a:t>
            </a:r>
            <a:r>
              <a:rPr lang="en-US" dirty="0"/>
              <a:t>processes are premised on power asymmetry (data profilers vs. data subjects</a:t>
            </a:r>
            <a:r>
              <a:rPr lang="en-US" dirty="0" smtClean="0"/>
              <a:t>)</a:t>
            </a:r>
          </a:p>
          <a:p>
            <a:pPr marL="285750" indent="-285750">
              <a:buFont typeface="Arial"/>
              <a:buChar char="•"/>
            </a:pPr>
            <a:r>
              <a:rPr lang="en-US" dirty="0" smtClean="0"/>
              <a:t>Data processes can discriminate and exclude</a:t>
            </a:r>
          </a:p>
        </p:txBody>
      </p:sp>
      <p:pic>
        <p:nvPicPr>
          <p:cNvPr id="8" name="Picture 7"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 y="308574"/>
            <a:ext cx="2030832" cy="939758"/>
          </a:xfrm>
          <a:prstGeom prst="rect">
            <a:avLst/>
          </a:prstGeom>
        </p:spPr>
      </p:pic>
      <p:pic>
        <p:nvPicPr>
          <p:cNvPr id="9" name="Picture 8"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42" y="4098205"/>
            <a:ext cx="1688285" cy="2546266"/>
          </a:xfrm>
          <a:prstGeom prst="rect">
            <a:avLst/>
          </a:prstGeom>
        </p:spPr>
      </p:pic>
      <p:pic>
        <p:nvPicPr>
          <p:cNvPr id="10" name="Picture 9"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955" y="3989113"/>
            <a:ext cx="1767020" cy="2655358"/>
          </a:xfrm>
          <a:prstGeom prst="rect">
            <a:avLst/>
          </a:prstGeom>
        </p:spPr>
      </p:pic>
      <p:pic>
        <p:nvPicPr>
          <p:cNvPr id="11" name="Picture 10"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900" y="3989113"/>
            <a:ext cx="1720405" cy="2618418"/>
          </a:xfrm>
          <a:prstGeom prst="rect">
            <a:avLst/>
          </a:prstGeom>
        </p:spPr>
      </p:pic>
      <p:pic>
        <p:nvPicPr>
          <p:cNvPr id="12" name="Picture 11" descr="t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4116" y="363517"/>
            <a:ext cx="916189" cy="918122"/>
          </a:xfrm>
          <a:prstGeom prst="rect">
            <a:avLst/>
          </a:prstGeom>
        </p:spPr>
      </p:pic>
    </p:spTree>
    <p:extLst>
      <p:ext uri="{BB962C8B-B14F-4D97-AF65-F5344CB8AC3E}">
        <p14:creationId xmlns:p14="http://schemas.microsoft.com/office/powerpoint/2010/main" val="2511904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775" y="1889956"/>
            <a:ext cx="8557128" cy="461665"/>
          </a:xfrm>
          <a:prstGeom prst="rect">
            <a:avLst/>
          </a:prstGeom>
          <a:noFill/>
        </p:spPr>
        <p:txBody>
          <a:bodyPr wrap="square" rtlCol="0">
            <a:spAutoFit/>
          </a:bodyPr>
          <a:lstStyle/>
          <a:p>
            <a:r>
              <a:rPr lang="en-US" sz="2400" b="1" dirty="0" smtClean="0"/>
              <a:t>Focus of ‘data politics’ and social justice </a:t>
            </a:r>
            <a:endParaRPr lang="en-US" sz="2400" b="1" dirty="0"/>
          </a:p>
        </p:txBody>
      </p:sp>
      <p:sp>
        <p:nvSpPr>
          <p:cNvPr id="5" name="TextBox 4"/>
          <p:cNvSpPr txBox="1"/>
          <p:nvPr/>
        </p:nvSpPr>
        <p:spPr>
          <a:xfrm>
            <a:off x="218613" y="2351621"/>
            <a:ext cx="9028550" cy="1938992"/>
          </a:xfrm>
          <a:prstGeom prst="rect">
            <a:avLst/>
          </a:prstGeom>
          <a:noFill/>
        </p:spPr>
        <p:txBody>
          <a:bodyPr wrap="square" rtlCol="0">
            <a:spAutoFit/>
          </a:bodyPr>
          <a:lstStyle/>
          <a:p>
            <a:pPr marL="285750" indent="-285750">
              <a:buFont typeface="Arial"/>
              <a:buChar char="•"/>
            </a:pPr>
            <a:r>
              <a:rPr lang="en-US" sz="2400" dirty="0" smtClean="0"/>
              <a:t>Automation of social knowledge (meta-values, rationality, ideology)</a:t>
            </a:r>
          </a:p>
          <a:p>
            <a:pPr marL="285750" indent="-285750">
              <a:buFont typeface="Arial"/>
              <a:buChar char="•"/>
            </a:pPr>
            <a:r>
              <a:rPr lang="en-US" sz="2400" dirty="0" smtClean="0"/>
              <a:t>Democracy (transparency, accountability, due process)</a:t>
            </a:r>
          </a:p>
          <a:p>
            <a:pPr marL="285750" indent="-285750">
              <a:buFont typeface="Arial"/>
              <a:buChar char="•"/>
            </a:pPr>
            <a:r>
              <a:rPr lang="en-US" sz="2400" dirty="0" smtClean="0"/>
              <a:t>Political economy (corporate power, political agenda)</a:t>
            </a:r>
          </a:p>
          <a:p>
            <a:pPr marL="285750" indent="-285750">
              <a:buFont typeface="Arial"/>
              <a:buChar char="•"/>
            </a:pPr>
            <a:r>
              <a:rPr lang="en-US" sz="2400" dirty="0" smtClean="0"/>
              <a:t>Identity and lived experiences (‘distance’, ‘else’)</a:t>
            </a:r>
          </a:p>
          <a:p>
            <a:pPr marL="285750" indent="-285750">
              <a:buFont typeface="Arial"/>
              <a:buChar char="•"/>
            </a:pPr>
            <a:r>
              <a:rPr lang="en-US" sz="2400" dirty="0" smtClean="0"/>
              <a:t>Social and economic rights (dislocation, alienation)</a:t>
            </a:r>
          </a:p>
        </p:txBody>
      </p:sp>
      <p:pic>
        <p:nvPicPr>
          <p:cNvPr id="8" name="Picture 7"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 y="308574"/>
            <a:ext cx="2030832" cy="939758"/>
          </a:xfrm>
          <a:prstGeom prst="rect">
            <a:avLst/>
          </a:prstGeom>
        </p:spPr>
      </p:pic>
      <p:pic>
        <p:nvPicPr>
          <p:cNvPr id="12" name="Picture 11" desc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116" y="363517"/>
            <a:ext cx="916189" cy="918122"/>
          </a:xfrm>
          <a:prstGeom prst="rect">
            <a:avLst/>
          </a:prstGeom>
        </p:spPr>
      </p:pic>
    </p:spTree>
    <p:extLst>
      <p:ext uri="{BB962C8B-B14F-4D97-AF65-F5344CB8AC3E}">
        <p14:creationId xmlns:p14="http://schemas.microsoft.com/office/powerpoint/2010/main" val="560045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613" y="1740646"/>
            <a:ext cx="8557128" cy="461665"/>
          </a:xfrm>
          <a:prstGeom prst="rect">
            <a:avLst/>
          </a:prstGeom>
          <a:noFill/>
        </p:spPr>
        <p:txBody>
          <a:bodyPr wrap="square" rtlCol="0">
            <a:spAutoFit/>
          </a:bodyPr>
          <a:lstStyle/>
          <a:p>
            <a:r>
              <a:rPr lang="en-US" sz="2400" b="1" dirty="0" smtClean="0"/>
              <a:t>Approaches to ‘data justice’ </a:t>
            </a:r>
            <a:endParaRPr lang="en-US" sz="2400" b="1" dirty="0"/>
          </a:p>
        </p:txBody>
      </p:sp>
      <p:sp>
        <p:nvSpPr>
          <p:cNvPr id="5" name="TextBox 4"/>
          <p:cNvSpPr txBox="1"/>
          <p:nvPr/>
        </p:nvSpPr>
        <p:spPr>
          <a:xfrm>
            <a:off x="218613" y="2300749"/>
            <a:ext cx="8411387" cy="1200329"/>
          </a:xfrm>
          <a:prstGeom prst="rect">
            <a:avLst/>
          </a:prstGeom>
          <a:noFill/>
        </p:spPr>
        <p:txBody>
          <a:bodyPr wrap="square" rtlCol="0">
            <a:spAutoFit/>
          </a:bodyPr>
          <a:lstStyle/>
          <a:p>
            <a:pPr marL="285750" indent="-285750">
              <a:buFont typeface="Arial"/>
              <a:buChar char="•"/>
            </a:pPr>
            <a:r>
              <a:rPr lang="en-US" dirty="0" smtClean="0"/>
              <a:t>Principles (e.g. (in)visibility, anti-discrimination, (non-)engagement)</a:t>
            </a:r>
            <a:endParaRPr lang="en-US" dirty="0"/>
          </a:p>
          <a:p>
            <a:pPr marL="285750" indent="-285750">
              <a:buFont typeface="Arial"/>
              <a:buChar char="•"/>
            </a:pPr>
            <a:r>
              <a:rPr lang="en-US" dirty="0" smtClean="0"/>
              <a:t>Technology (e.g. fairness-by-design)</a:t>
            </a:r>
          </a:p>
          <a:p>
            <a:pPr marL="285750" indent="-285750">
              <a:buFont typeface="Arial"/>
              <a:buChar char="•"/>
            </a:pPr>
            <a:r>
              <a:rPr lang="en-US" dirty="0" smtClean="0"/>
              <a:t>Integrated social justice agenda</a:t>
            </a:r>
          </a:p>
          <a:p>
            <a:endParaRPr lang="en-US" dirty="0" smtClean="0"/>
          </a:p>
        </p:txBody>
      </p:sp>
      <p:pic>
        <p:nvPicPr>
          <p:cNvPr id="8" name="Picture 7"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 y="308574"/>
            <a:ext cx="2030832" cy="939758"/>
          </a:xfrm>
          <a:prstGeom prst="rect">
            <a:avLst/>
          </a:prstGeom>
        </p:spPr>
      </p:pic>
      <p:pic>
        <p:nvPicPr>
          <p:cNvPr id="12" name="Picture 11" desc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116" y="363517"/>
            <a:ext cx="916189" cy="918122"/>
          </a:xfrm>
          <a:prstGeom prst="rect">
            <a:avLst/>
          </a:prstGeom>
        </p:spPr>
      </p:pic>
      <p:sp>
        <p:nvSpPr>
          <p:cNvPr id="6" name="Rectangle 5"/>
          <p:cNvSpPr/>
          <p:nvPr/>
        </p:nvSpPr>
        <p:spPr>
          <a:xfrm>
            <a:off x="218613" y="3501078"/>
            <a:ext cx="8925387" cy="2308324"/>
          </a:xfrm>
          <a:prstGeom prst="rect">
            <a:avLst/>
          </a:prstGeom>
        </p:spPr>
        <p:txBody>
          <a:bodyPr wrap="square">
            <a:spAutoFit/>
          </a:bodyPr>
          <a:lstStyle/>
          <a:p>
            <a:pPr marL="342900" indent="-342900">
              <a:buFont typeface="Arial"/>
              <a:buChar char="•"/>
            </a:pPr>
            <a:r>
              <a:rPr lang="en-US" dirty="0" smtClean="0"/>
              <a:t>Data </a:t>
            </a:r>
            <a:r>
              <a:rPr lang="en-US" dirty="0"/>
              <a:t>justice – beyond techno-legal </a:t>
            </a:r>
            <a:r>
              <a:rPr lang="en-US" dirty="0" err="1"/>
              <a:t>solutionism</a:t>
            </a:r>
            <a:endParaRPr lang="en-US" dirty="0"/>
          </a:p>
          <a:p>
            <a:pPr marL="342900" indent="-342900">
              <a:buFont typeface="Arial"/>
              <a:buChar char="•"/>
            </a:pPr>
            <a:r>
              <a:rPr lang="en-US" dirty="0"/>
              <a:t>Data as a social and economic justice issue</a:t>
            </a:r>
          </a:p>
          <a:p>
            <a:pPr marL="342900" indent="-342900">
              <a:buFont typeface="Arial"/>
              <a:buChar char="•"/>
            </a:pPr>
            <a:r>
              <a:rPr lang="en-US" dirty="0"/>
              <a:t>Systemic critique – alternative imaginations on the </a:t>
            </a:r>
            <a:r>
              <a:rPr lang="en-US" dirty="0" err="1"/>
              <a:t>organisation</a:t>
            </a:r>
            <a:r>
              <a:rPr lang="en-US" dirty="0"/>
              <a:t> of society </a:t>
            </a:r>
          </a:p>
          <a:p>
            <a:pPr marL="342900" indent="-342900">
              <a:buFont typeface="Arial"/>
              <a:buChar char="•"/>
            </a:pPr>
            <a:endParaRPr lang="en-US" dirty="0"/>
          </a:p>
          <a:p>
            <a:pPr marL="342900" indent="-342900">
              <a:buFont typeface="Arial"/>
              <a:buChar char="•"/>
            </a:pPr>
            <a:r>
              <a:rPr lang="en-US" dirty="0"/>
              <a:t>Practical implications:</a:t>
            </a:r>
          </a:p>
          <a:p>
            <a:pPr marL="800100" lvl="1" indent="-342900">
              <a:buFont typeface="Arial"/>
              <a:buChar char="•"/>
            </a:pPr>
            <a:r>
              <a:rPr lang="en-US" dirty="0" smtClean="0"/>
              <a:t>Collective (beyond individual acts) </a:t>
            </a:r>
            <a:endParaRPr lang="en-US" dirty="0"/>
          </a:p>
          <a:p>
            <a:pPr marL="800100" lvl="1" indent="-342900">
              <a:buFont typeface="Arial"/>
              <a:buChar char="•"/>
            </a:pPr>
            <a:r>
              <a:rPr lang="en-US" dirty="0" smtClean="0"/>
              <a:t>Broaden framework and stakeholders </a:t>
            </a:r>
            <a:endParaRPr lang="en-US" dirty="0"/>
          </a:p>
          <a:p>
            <a:pPr marL="800100" lvl="1" indent="-342900">
              <a:buFont typeface="Arial"/>
              <a:buChar char="•"/>
            </a:pPr>
            <a:r>
              <a:rPr lang="en-US" dirty="0" smtClean="0"/>
              <a:t>Perspective (from margins) </a:t>
            </a:r>
            <a:endParaRPr lang="en-US" dirty="0"/>
          </a:p>
        </p:txBody>
      </p:sp>
    </p:spTree>
    <p:extLst>
      <p:ext uri="{BB962C8B-B14F-4D97-AF65-F5344CB8AC3E}">
        <p14:creationId xmlns:p14="http://schemas.microsoft.com/office/powerpoint/2010/main" val="2653427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949276"/>
            <a:ext cx="6858000" cy="1767359"/>
          </a:xfrm>
          <a:prstGeom prst="rect">
            <a:avLst/>
          </a:prstGeom>
        </p:spPr>
      </p:pic>
      <p:sp>
        <p:nvSpPr>
          <p:cNvPr id="6" name="TextBox 5"/>
          <p:cNvSpPr txBox="1"/>
          <p:nvPr/>
        </p:nvSpPr>
        <p:spPr>
          <a:xfrm>
            <a:off x="2466001" y="1481957"/>
            <a:ext cx="4738255" cy="646331"/>
          </a:xfrm>
          <a:prstGeom prst="rect">
            <a:avLst/>
          </a:prstGeom>
          <a:solidFill>
            <a:schemeClr val="bg1"/>
          </a:solidFill>
        </p:spPr>
        <p:txBody>
          <a:bodyPr wrap="square" rtlCol="0">
            <a:spAutoFit/>
          </a:bodyPr>
          <a:lstStyle/>
          <a:p>
            <a:pPr>
              <a:spcBef>
                <a:spcPts val="900"/>
              </a:spcBef>
              <a:spcAft>
                <a:spcPts val="900"/>
              </a:spcAft>
            </a:pPr>
            <a:r>
              <a:rPr lang="en-GB" sz="1500" b="1" dirty="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Researching and advancing social justice in an age of </a:t>
            </a:r>
            <a:r>
              <a:rPr lang="en-GB" b="1" dirty="0" err="1">
                <a:latin typeface="Courier New" panose="02070309020205020404" pitchFamily="49" charset="0"/>
                <a:cs typeface="Courier New" panose="02070309020205020404" pitchFamily="49" charset="0"/>
              </a:rPr>
              <a:t>datafication</a:t>
            </a:r>
            <a:endParaRPr lang="en-GB" b="1" dirty="0">
              <a:latin typeface="Courier New" panose="02070309020205020404" pitchFamily="49" charset="0"/>
              <a:cs typeface="Courier New" panose="02070309020205020404" pitchFamily="49" charset="0"/>
            </a:endParaRPr>
          </a:p>
        </p:txBody>
      </p:sp>
      <p:pic>
        <p:nvPicPr>
          <p:cNvPr id="9" name="Picture 8">
            <a:extLst>
              <a:ext uri="{FF2B5EF4-FFF2-40B4-BE49-F238E27FC236}">
                <a16:creationId xmlns="" xmlns:a16="http://schemas.microsoft.com/office/drawing/2014/main" id="{E2469570-1154-453A-943A-552603D0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827" y="2972704"/>
            <a:ext cx="1063115" cy="1063115"/>
          </a:xfrm>
          <a:prstGeom prst="rect">
            <a:avLst/>
          </a:prstGeom>
        </p:spPr>
      </p:pic>
      <p:pic>
        <p:nvPicPr>
          <p:cNvPr id="10" name="Picture 9">
            <a:extLst>
              <a:ext uri="{FF2B5EF4-FFF2-40B4-BE49-F238E27FC236}">
                <a16:creationId xmlns="" xmlns:a16="http://schemas.microsoft.com/office/drawing/2014/main" id="{C297915E-B225-450F-82BA-414D74BDF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574" y="2978258"/>
            <a:ext cx="1063115" cy="1063115"/>
          </a:xfrm>
          <a:prstGeom prst="rect">
            <a:avLst/>
          </a:prstGeom>
        </p:spPr>
      </p:pic>
      <p:pic>
        <p:nvPicPr>
          <p:cNvPr id="12" name="Picture 11">
            <a:extLst>
              <a:ext uri="{FF2B5EF4-FFF2-40B4-BE49-F238E27FC236}">
                <a16:creationId xmlns="" xmlns:a16="http://schemas.microsoft.com/office/drawing/2014/main" id="{ABF753FC-8F63-4B03-9C56-332894455FB0}"/>
              </a:ext>
            </a:extLst>
          </p:cNvPr>
          <p:cNvPicPr>
            <a:picLocks noChangeAspect="1"/>
          </p:cNvPicPr>
          <p:nvPr/>
        </p:nvPicPr>
        <p:blipFill>
          <a:blip r:embed="rId5"/>
          <a:stretch>
            <a:fillRect/>
          </a:stretch>
        </p:blipFill>
        <p:spPr>
          <a:xfrm>
            <a:off x="6638331" y="2975480"/>
            <a:ext cx="857671" cy="1057562"/>
          </a:xfrm>
          <a:prstGeom prst="rect">
            <a:avLst/>
          </a:prstGeom>
        </p:spPr>
      </p:pic>
      <p:sp>
        <p:nvSpPr>
          <p:cNvPr id="13" name="TextBox 12"/>
          <p:cNvSpPr txBox="1"/>
          <p:nvPr/>
        </p:nvSpPr>
        <p:spPr>
          <a:xfrm>
            <a:off x="1554481" y="4055313"/>
            <a:ext cx="6284422" cy="276999"/>
          </a:xfrm>
          <a:prstGeom prst="rect">
            <a:avLst/>
          </a:prstGeom>
          <a:noFill/>
        </p:spPr>
        <p:txBody>
          <a:bodyPr wrap="square" rtlCol="0">
            <a:spAutoFit/>
          </a:bodyPr>
          <a:lstStyle/>
          <a:p>
            <a:r>
              <a:rPr lang="en-GB" sz="1200" dirty="0">
                <a:latin typeface="Courier New" panose="02070309020205020404" pitchFamily="49" charset="0"/>
                <a:cs typeface="Courier New" panose="02070309020205020404" pitchFamily="49" charset="0"/>
              </a:rPr>
              <a:t>Lina Dencik        Arne Hintz      </a:t>
            </a:r>
            <a:r>
              <a:rPr lang="en-GB" sz="1200" dirty="0" smtClean="0">
                <a:latin typeface="Courier New" panose="02070309020205020404" pitchFamily="49" charset="0"/>
                <a:cs typeface="Courier New" panose="02070309020205020404" pitchFamily="49" charset="0"/>
              </a:rPr>
              <a:t>Joanna </a:t>
            </a:r>
            <a:r>
              <a:rPr lang="en-GB" sz="1200" dirty="0">
                <a:latin typeface="Courier New" panose="02070309020205020404" pitchFamily="49" charset="0"/>
                <a:cs typeface="Courier New" panose="02070309020205020404" pitchFamily="49" charset="0"/>
              </a:rPr>
              <a:t>Redden    Emiliano </a:t>
            </a:r>
            <a:r>
              <a:rPr lang="en-GB" sz="1200" dirty="0" err="1">
                <a:latin typeface="Courier New" panose="02070309020205020404" pitchFamily="49" charset="0"/>
                <a:cs typeface="Courier New" panose="02070309020205020404" pitchFamily="49" charset="0"/>
              </a:rPr>
              <a:t>Treré</a:t>
            </a:r>
            <a:endParaRPr lang="en-GB" sz="1200" dirty="0">
              <a:latin typeface="Courier New" panose="02070309020205020404" pitchFamily="49" charset="0"/>
              <a:cs typeface="Courier New" panose="02070309020205020404" pitchFamily="49" charset="0"/>
            </a:endParaRPr>
          </a:p>
        </p:txBody>
      </p:sp>
      <p:pic>
        <p:nvPicPr>
          <p:cNvPr id="1026" name="Picture 2" descr="https://datajustice.files.wordpress.com/2018/04/harrywarne.jpg?w=924"/>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16827" y="4871117"/>
            <a:ext cx="1138508" cy="1138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eke.jpeg_original"/>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37594" y="4861167"/>
            <a:ext cx="1158408" cy="1158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atajustice.files.wordpress.com/2018/04/philippa1.jpg?w=924"/>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92213" y="4878504"/>
            <a:ext cx="1158408" cy="1158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atajustice.files.wordpress.com/2018/04/isobelrorison.jpg?w=300&amp;h=300"/>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56740" y="4878504"/>
            <a:ext cx="1158408" cy="11584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atajustice.files.wordpress.com/2018/04/jess.jpg?w=924"/>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6372" y="4832278"/>
            <a:ext cx="1153697" cy="115369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6">
            <a:extLst>
              <a:ext uri="{BEBA8EAE-BF5A-486C-A8C5-ECC9F3942E4B}">
                <a14:imgProps xmlns:a14="http://schemas.microsoft.com/office/drawing/2010/main">
                  <a14:imgLayer r:embed="rId17">
                    <a14:imgEffect>
                      <a14:saturation sat="5000"/>
                    </a14:imgEffect>
                  </a14:imgLayer>
                </a14:imgProps>
              </a:ext>
              <a:ext uri="{28A0092B-C50C-407E-A947-70E740481C1C}">
                <a14:useLocalDpi xmlns:a14="http://schemas.microsoft.com/office/drawing/2010/main" val="0"/>
              </a:ext>
            </a:extLst>
          </a:blip>
          <a:srcRect/>
          <a:stretch>
            <a:fillRect/>
          </a:stretch>
        </p:blipFill>
        <p:spPr bwMode="auto">
          <a:xfrm>
            <a:off x="7838903" y="4827567"/>
            <a:ext cx="1209345" cy="120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34046" y="244699"/>
            <a:ext cx="5087155" cy="707886"/>
          </a:xfrm>
          <a:prstGeom prst="rect">
            <a:avLst/>
          </a:prstGeom>
          <a:noFill/>
        </p:spPr>
        <p:txBody>
          <a:bodyPr wrap="square" rtlCol="0">
            <a:spAutoFit/>
          </a:bodyPr>
          <a:lstStyle/>
          <a:p>
            <a:r>
              <a:rPr lang="en-GB" sz="4000" dirty="0" smtClean="0">
                <a:latin typeface="Courier New" panose="02070309020205020404" pitchFamily="49" charset="0"/>
                <a:cs typeface="Courier New" panose="02070309020205020404" pitchFamily="49" charset="0"/>
              </a:rPr>
              <a:t>Data Justice Lab</a:t>
            </a:r>
            <a:endParaRPr lang="en-CA" sz="4000" dirty="0">
              <a:latin typeface="Courier New" panose="02070309020205020404" pitchFamily="49" charset="0"/>
              <a:cs typeface="Courier New" panose="02070309020205020404" pitchFamily="49" charset="0"/>
            </a:endParaRPr>
          </a:p>
        </p:txBody>
      </p:sp>
      <p:sp>
        <p:nvSpPr>
          <p:cNvPr id="19" name="TextBox 18"/>
          <p:cNvSpPr txBox="1"/>
          <p:nvPr/>
        </p:nvSpPr>
        <p:spPr>
          <a:xfrm>
            <a:off x="0" y="6255454"/>
            <a:ext cx="9048248" cy="276999"/>
          </a:xfrm>
          <a:prstGeom prst="rect">
            <a:avLst/>
          </a:prstGeom>
          <a:noFill/>
        </p:spPr>
        <p:txBody>
          <a:bodyPr wrap="square" rtlCol="0">
            <a:spAutoFit/>
          </a:bodyPr>
          <a:lstStyle/>
          <a:p>
            <a:r>
              <a:rPr lang="en-GB" sz="1200" dirty="0" smtClean="0">
                <a:latin typeface="Courier New" panose="02070309020205020404" pitchFamily="49" charset="0"/>
                <a:cs typeface="Courier New" panose="02070309020205020404" pitchFamily="49" charset="0"/>
              </a:rPr>
              <a:t>Jess Brand      Harry Warne     Isobel </a:t>
            </a:r>
            <a:r>
              <a:rPr lang="en-GB" sz="1200" dirty="0" err="1" smtClean="0">
                <a:latin typeface="Courier New" panose="02070309020205020404" pitchFamily="49" charset="0"/>
                <a:cs typeface="Courier New" panose="02070309020205020404" pitchFamily="49" charset="0"/>
              </a:rPr>
              <a:t>Rorison</a:t>
            </a:r>
            <a:r>
              <a:rPr lang="en-GB" sz="1200" dirty="0" smtClean="0">
                <a:latin typeface="Courier New" panose="02070309020205020404" pitchFamily="49" charset="0"/>
                <a:cs typeface="Courier New" panose="02070309020205020404" pitchFamily="49" charset="0"/>
              </a:rPr>
              <a:t>   Philippa Metcalf   </a:t>
            </a:r>
            <a:r>
              <a:rPr lang="en-GB" sz="1200" dirty="0" err="1" smtClean="0">
                <a:latin typeface="Courier New" panose="02070309020205020404" pitchFamily="49" charset="0"/>
                <a:cs typeface="Courier New" panose="02070309020205020404" pitchFamily="49" charset="0"/>
              </a:rPr>
              <a:t>Fieke</a:t>
            </a:r>
            <a:r>
              <a:rPr lang="en-GB" sz="1200" dirty="0" smtClean="0">
                <a:latin typeface="Courier New" panose="02070309020205020404" pitchFamily="49" charset="0"/>
                <a:cs typeface="Courier New" panose="02070309020205020404" pitchFamily="49" charset="0"/>
              </a:rPr>
              <a:t> Jansen  Javier Sanchez </a:t>
            </a:r>
            <a:endParaRPr lang="en-GB" sz="1200" dirty="0">
              <a:latin typeface="Courier New" panose="02070309020205020404" pitchFamily="49" charset="0"/>
              <a:cs typeface="Courier New" panose="02070309020205020404" pitchFamily="49" charset="0"/>
            </a:endParaRPr>
          </a:p>
        </p:txBody>
      </p:sp>
      <p:pic>
        <p:nvPicPr>
          <p:cNvPr id="2" name="Picture 1" descr="joanna pic.jpg"/>
          <p:cNvPicPr>
            <a:picLocks noChangeAspect="1"/>
          </p:cNvPicPr>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4971950" y="2972704"/>
            <a:ext cx="1027141" cy="1027141"/>
          </a:xfrm>
          <a:prstGeom prst="rect">
            <a:avLst/>
          </a:prstGeom>
        </p:spPr>
      </p:pic>
    </p:spTree>
    <p:extLst>
      <p:ext uri="{BB962C8B-B14F-4D97-AF65-F5344CB8AC3E}">
        <p14:creationId xmlns:p14="http://schemas.microsoft.com/office/powerpoint/2010/main" val="24856285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justice-lab-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42554" cy="1281639"/>
          </a:xfrm>
          <a:prstGeom prst="rect">
            <a:avLst/>
          </a:prstGeom>
        </p:spPr>
      </p:pic>
      <p:sp>
        <p:nvSpPr>
          <p:cNvPr id="3" name="TextBox 2"/>
          <p:cNvSpPr txBox="1"/>
          <p:nvPr/>
        </p:nvSpPr>
        <p:spPr>
          <a:xfrm>
            <a:off x="218613" y="1281639"/>
            <a:ext cx="8557128" cy="461665"/>
          </a:xfrm>
          <a:prstGeom prst="rect">
            <a:avLst/>
          </a:prstGeom>
          <a:noFill/>
        </p:spPr>
        <p:txBody>
          <a:bodyPr wrap="square" rtlCol="0">
            <a:spAutoFit/>
          </a:bodyPr>
          <a:lstStyle/>
          <a:p>
            <a:r>
              <a:rPr lang="en-US" sz="2400" b="1" dirty="0" smtClean="0"/>
              <a:t>What do we do? </a:t>
            </a:r>
            <a:endParaRPr lang="en-US" sz="2400" b="1" dirty="0"/>
          </a:p>
        </p:txBody>
      </p:sp>
      <p:sp>
        <p:nvSpPr>
          <p:cNvPr id="4" name="TextBox 3"/>
          <p:cNvSpPr txBox="1"/>
          <p:nvPr/>
        </p:nvSpPr>
        <p:spPr>
          <a:xfrm>
            <a:off x="333124" y="1853091"/>
            <a:ext cx="8442617" cy="1477328"/>
          </a:xfrm>
          <a:prstGeom prst="rect">
            <a:avLst/>
          </a:prstGeom>
          <a:noFill/>
        </p:spPr>
        <p:txBody>
          <a:bodyPr wrap="square" rtlCol="0">
            <a:spAutoFit/>
          </a:bodyPr>
          <a:lstStyle/>
          <a:p>
            <a:pPr marL="285750" indent="-285750">
              <a:buFont typeface="Arial"/>
              <a:buChar char="•"/>
            </a:pPr>
            <a:r>
              <a:rPr lang="en-US" dirty="0" smtClean="0"/>
              <a:t>Public launch: March 2017</a:t>
            </a:r>
          </a:p>
          <a:p>
            <a:pPr marL="285750" indent="-285750">
              <a:buFont typeface="Arial"/>
              <a:buChar char="•"/>
            </a:pPr>
            <a:r>
              <a:rPr lang="en-US" dirty="0" smtClean="0"/>
              <a:t>Situated within the School of Journalism, Media and Culture (JOMEC), Cardiff University, UK</a:t>
            </a:r>
          </a:p>
          <a:p>
            <a:pPr marL="285750" indent="-285750">
              <a:buFont typeface="Arial"/>
              <a:buChar char="•"/>
            </a:pPr>
            <a:r>
              <a:rPr lang="en-US" dirty="0" smtClean="0"/>
              <a:t>Directed by </a:t>
            </a:r>
            <a:r>
              <a:rPr lang="en-US" dirty="0" err="1" smtClean="0"/>
              <a:t>Dr</a:t>
            </a:r>
            <a:r>
              <a:rPr lang="en-US" dirty="0" smtClean="0"/>
              <a:t> Lina Dencik, </a:t>
            </a:r>
            <a:r>
              <a:rPr lang="en-US" dirty="0" err="1" smtClean="0"/>
              <a:t>Dr</a:t>
            </a:r>
            <a:r>
              <a:rPr lang="en-US" dirty="0" smtClean="0"/>
              <a:t> Arne Hintz, </a:t>
            </a:r>
            <a:r>
              <a:rPr lang="en-US" dirty="0" err="1" smtClean="0"/>
              <a:t>Dr</a:t>
            </a:r>
            <a:r>
              <a:rPr lang="en-US" dirty="0" smtClean="0"/>
              <a:t> Joanna Redden</a:t>
            </a:r>
          </a:p>
          <a:p>
            <a:pPr marL="285750" indent="-285750">
              <a:buFont typeface="Arial"/>
              <a:buChar char="•"/>
            </a:pPr>
            <a:r>
              <a:rPr lang="en-US" dirty="0" smtClean="0"/>
              <a:t>Expanding team (PhDs, post-docs, established scholars)</a:t>
            </a:r>
            <a:endParaRPr lang="en-US" dirty="0"/>
          </a:p>
        </p:txBody>
      </p:sp>
      <p:sp>
        <p:nvSpPr>
          <p:cNvPr id="5" name="TextBox 4"/>
          <p:cNvSpPr txBox="1"/>
          <p:nvPr/>
        </p:nvSpPr>
        <p:spPr>
          <a:xfrm>
            <a:off x="333124" y="3355670"/>
            <a:ext cx="8442617" cy="2031325"/>
          </a:xfrm>
          <a:prstGeom prst="rect">
            <a:avLst/>
          </a:prstGeom>
          <a:noFill/>
        </p:spPr>
        <p:txBody>
          <a:bodyPr wrap="square" rtlCol="0">
            <a:spAutoFit/>
          </a:bodyPr>
          <a:lstStyle/>
          <a:p>
            <a:r>
              <a:rPr lang="en-US" dirty="0" smtClean="0"/>
              <a:t>Projects:</a:t>
            </a:r>
          </a:p>
          <a:p>
            <a:pPr marL="285750" indent="-285750">
              <a:buFont typeface="Arial"/>
              <a:buChar char="•"/>
            </a:pPr>
            <a:r>
              <a:rPr lang="en-US" dirty="0" smtClean="0"/>
              <a:t>DATAJUSTICE – Starting Grant from European Research Council (2018-2023)</a:t>
            </a:r>
          </a:p>
          <a:p>
            <a:pPr marL="285750" indent="-285750">
              <a:buFont typeface="Arial"/>
              <a:buChar char="•"/>
            </a:pPr>
            <a:r>
              <a:rPr lang="en-US" dirty="0" smtClean="0"/>
              <a:t>Data Scores: Investigating uses of citizen scoring in public services – Grant from the Open Society Foundations</a:t>
            </a:r>
          </a:p>
          <a:p>
            <a:pPr marL="285750" indent="-285750">
              <a:buFont typeface="Arial"/>
              <a:buChar char="•"/>
            </a:pPr>
            <a:r>
              <a:rPr lang="en-US" dirty="0" smtClean="0"/>
              <a:t>Data Policies: Regulatory Approaches for Data-Driven Platforms in the UK and EU (in collaboration with IT for Change) – Grant from IDRC India</a:t>
            </a:r>
          </a:p>
          <a:p>
            <a:pPr marL="285750" indent="-285750">
              <a:buFont typeface="Arial"/>
              <a:buChar char="•"/>
            </a:pPr>
            <a:r>
              <a:rPr lang="en-US" dirty="0" smtClean="0"/>
              <a:t>Data Harms Record</a:t>
            </a:r>
          </a:p>
        </p:txBody>
      </p:sp>
      <p:sp>
        <p:nvSpPr>
          <p:cNvPr id="6" name="TextBox 5"/>
          <p:cNvSpPr txBox="1"/>
          <p:nvPr/>
        </p:nvSpPr>
        <p:spPr>
          <a:xfrm>
            <a:off x="333124" y="5386995"/>
            <a:ext cx="8442617" cy="1200329"/>
          </a:xfrm>
          <a:prstGeom prst="rect">
            <a:avLst/>
          </a:prstGeom>
          <a:noFill/>
        </p:spPr>
        <p:txBody>
          <a:bodyPr wrap="square" rtlCol="0">
            <a:spAutoFit/>
          </a:bodyPr>
          <a:lstStyle/>
          <a:p>
            <a:r>
              <a:rPr lang="en-US" dirty="0" smtClean="0"/>
              <a:t>Events/workshops:</a:t>
            </a:r>
          </a:p>
          <a:p>
            <a:pPr marL="285750" indent="-285750">
              <a:buFont typeface="Arial"/>
              <a:buChar char="•"/>
            </a:pPr>
            <a:r>
              <a:rPr lang="en-US" dirty="0" smtClean="0"/>
              <a:t>First international conference on ‘data justice’ May 21/22, 2018 at Cardiff University</a:t>
            </a:r>
          </a:p>
          <a:p>
            <a:pPr marL="285750" indent="-285750">
              <a:buFont typeface="Arial"/>
              <a:buChar char="•"/>
            </a:pPr>
            <a:r>
              <a:rPr lang="en-US" dirty="0" smtClean="0"/>
              <a:t>Critical data literacy workshops – practitioners and civil society</a:t>
            </a:r>
          </a:p>
          <a:p>
            <a:pPr marL="285750" indent="-285750">
              <a:buFont typeface="Arial"/>
              <a:buChar char="•"/>
            </a:pPr>
            <a:r>
              <a:rPr lang="en-US" dirty="0" smtClean="0"/>
              <a:t>Critical data journalism / data justice journalism training </a:t>
            </a:r>
            <a:endParaRPr lang="en-US" dirty="0"/>
          </a:p>
        </p:txBody>
      </p:sp>
    </p:spTree>
    <p:extLst>
      <p:ext uri="{BB962C8B-B14F-4D97-AF65-F5344CB8AC3E}">
        <p14:creationId xmlns:p14="http://schemas.microsoft.com/office/powerpoint/2010/main" val="3944010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justice-lab-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42554" cy="1281639"/>
          </a:xfrm>
          <a:prstGeom prst="rect">
            <a:avLst/>
          </a:prstGeom>
        </p:spPr>
      </p:pic>
      <p:sp>
        <p:nvSpPr>
          <p:cNvPr id="3" name="TextBox 2"/>
          <p:cNvSpPr txBox="1"/>
          <p:nvPr/>
        </p:nvSpPr>
        <p:spPr>
          <a:xfrm>
            <a:off x="218613" y="1281639"/>
            <a:ext cx="8557128" cy="461665"/>
          </a:xfrm>
          <a:prstGeom prst="rect">
            <a:avLst/>
          </a:prstGeom>
          <a:noFill/>
        </p:spPr>
        <p:txBody>
          <a:bodyPr wrap="square" rtlCol="0">
            <a:spAutoFit/>
          </a:bodyPr>
          <a:lstStyle/>
          <a:p>
            <a:r>
              <a:rPr lang="en-US" sz="2400" b="1" dirty="0" smtClean="0"/>
              <a:t>Structure of talk </a:t>
            </a:r>
            <a:endParaRPr lang="en-US" sz="2400" b="1" dirty="0"/>
          </a:p>
        </p:txBody>
      </p:sp>
      <p:sp>
        <p:nvSpPr>
          <p:cNvPr id="4" name="TextBox 3"/>
          <p:cNvSpPr txBox="1"/>
          <p:nvPr/>
        </p:nvSpPr>
        <p:spPr>
          <a:xfrm>
            <a:off x="333124" y="1853091"/>
            <a:ext cx="8442617" cy="923330"/>
          </a:xfrm>
          <a:prstGeom prst="rect">
            <a:avLst/>
          </a:prstGeom>
          <a:noFill/>
        </p:spPr>
        <p:txBody>
          <a:bodyPr wrap="square" rtlCol="0">
            <a:spAutoFit/>
          </a:bodyPr>
          <a:lstStyle/>
          <a:p>
            <a:pPr marL="285750" indent="-285750">
              <a:buFont typeface="Arial"/>
              <a:buChar char="•"/>
            </a:pPr>
            <a:r>
              <a:rPr lang="en-US" dirty="0" smtClean="0"/>
              <a:t>Project: Digital Citizenship in Surveillance Society: UK State-Media-Citizen relations after the Snowden leaks</a:t>
            </a:r>
          </a:p>
          <a:p>
            <a:pPr marL="285750" indent="-285750">
              <a:buFont typeface="Arial"/>
              <a:buChar char="•"/>
            </a:pPr>
            <a:endParaRPr lang="en-US" dirty="0"/>
          </a:p>
        </p:txBody>
      </p:sp>
      <p:sp>
        <p:nvSpPr>
          <p:cNvPr id="5" name="TextBox 4"/>
          <p:cNvSpPr txBox="1"/>
          <p:nvPr/>
        </p:nvSpPr>
        <p:spPr>
          <a:xfrm>
            <a:off x="333124" y="3725002"/>
            <a:ext cx="8442617" cy="369332"/>
          </a:xfrm>
          <a:prstGeom prst="rect">
            <a:avLst/>
          </a:prstGeom>
          <a:noFill/>
        </p:spPr>
        <p:txBody>
          <a:bodyPr wrap="square" rtlCol="0">
            <a:spAutoFit/>
          </a:bodyPr>
          <a:lstStyle/>
          <a:p>
            <a:pPr marL="285750" indent="-285750">
              <a:buFont typeface="Arial"/>
              <a:buChar char="•"/>
            </a:pPr>
            <a:r>
              <a:rPr lang="en-US" dirty="0" smtClean="0"/>
              <a:t>Project: Data Justice: Understanding </a:t>
            </a:r>
            <a:r>
              <a:rPr lang="en-US" dirty="0" err="1" smtClean="0"/>
              <a:t>datafication</a:t>
            </a:r>
            <a:r>
              <a:rPr lang="en-US" dirty="0" smtClean="0"/>
              <a:t> in relation to social justice </a:t>
            </a:r>
          </a:p>
        </p:txBody>
      </p:sp>
      <p:pic>
        <p:nvPicPr>
          <p:cNvPr id="7" name="Picture 6"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29" y="2536521"/>
            <a:ext cx="872133" cy="729420"/>
          </a:xfrm>
          <a:prstGeom prst="rect">
            <a:avLst/>
          </a:prstGeom>
        </p:spPr>
      </p:pic>
      <p:pic>
        <p:nvPicPr>
          <p:cNvPr id="8" name="Picture 7" desc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73" y="4094334"/>
            <a:ext cx="916189" cy="918122"/>
          </a:xfrm>
          <a:prstGeom prst="rect">
            <a:avLst/>
          </a:prstGeom>
        </p:spPr>
      </p:pic>
    </p:spTree>
    <p:extLst>
      <p:ext uri="{BB962C8B-B14F-4D97-AF65-F5344CB8AC3E}">
        <p14:creationId xmlns:p14="http://schemas.microsoft.com/office/powerpoint/2010/main" val="1284152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descr="images.jpg"/>
          <p:cNvPicPr>
            <a:picLocks noChangeAspect="1"/>
          </p:cNvPicPr>
          <p:nvPr/>
        </p:nvPicPr>
        <p:blipFill>
          <a:blip r:embed="rId3">
            <a:extLst>
              <a:ext uri="{28A0092B-C50C-407E-A947-70E740481C1C}">
                <a14:useLocalDpi xmlns:a14="http://schemas.microsoft.com/office/drawing/2010/main" val="0"/>
              </a:ext>
            </a:extLst>
          </a:blip>
          <a:srcRect l="-40915" r="-40915"/>
          <a:stretch>
            <a:fillRect/>
          </a:stretch>
        </p:blipFill>
        <p:spPr>
          <a:xfrm>
            <a:off x="-686142" y="1600201"/>
            <a:ext cx="5949446" cy="3271966"/>
          </a:xfrm>
          <a:prstGeom prst="rect">
            <a:avLst/>
          </a:prstGeom>
        </p:spPr>
      </p:pic>
      <p:sp>
        <p:nvSpPr>
          <p:cNvPr id="5" name="TextBox 4"/>
          <p:cNvSpPr txBox="1"/>
          <p:nvPr/>
        </p:nvSpPr>
        <p:spPr>
          <a:xfrm>
            <a:off x="745832" y="4904519"/>
            <a:ext cx="3043800" cy="1200329"/>
          </a:xfrm>
          <a:prstGeom prst="rect">
            <a:avLst/>
          </a:prstGeom>
          <a:noFill/>
        </p:spPr>
        <p:txBody>
          <a:bodyPr wrap="square" rtlCol="0">
            <a:spAutoFit/>
          </a:bodyPr>
          <a:lstStyle/>
          <a:p>
            <a:r>
              <a:rPr lang="en-US" dirty="0" smtClean="0"/>
              <a:t>Digital Citizenship and Surveillance Society: UK State-Media-Citizen Relations after the Snowden Leaks</a:t>
            </a:r>
            <a:endParaRPr lang="en-US" dirty="0"/>
          </a:p>
        </p:txBody>
      </p:sp>
      <p:sp>
        <p:nvSpPr>
          <p:cNvPr id="6" name="TextBox 5"/>
          <p:cNvSpPr txBox="1"/>
          <p:nvPr/>
        </p:nvSpPr>
        <p:spPr>
          <a:xfrm>
            <a:off x="4666671" y="2899515"/>
            <a:ext cx="4299459" cy="1569660"/>
          </a:xfrm>
          <a:prstGeom prst="rect">
            <a:avLst/>
          </a:prstGeom>
          <a:noFill/>
        </p:spPr>
        <p:txBody>
          <a:bodyPr wrap="square" rtlCol="0">
            <a:spAutoFit/>
          </a:bodyPr>
          <a:lstStyle/>
          <a:p>
            <a:pPr marL="342900" indent="-342900">
              <a:buFont typeface="Arial"/>
              <a:buChar char="•"/>
            </a:pPr>
            <a:r>
              <a:rPr lang="en-US" sz="2400" dirty="0" smtClean="0"/>
              <a:t>Technology</a:t>
            </a:r>
          </a:p>
          <a:p>
            <a:pPr marL="342900" indent="-342900">
              <a:buFont typeface="Arial"/>
              <a:buChar char="•"/>
            </a:pPr>
            <a:r>
              <a:rPr lang="en-US" sz="2400" dirty="0" smtClean="0"/>
              <a:t>News media</a:t>
            </a:r>
          </a:p>
          <a:p>
            <a:pPr marL="342900" indent="-342900">
              <a:buFont typeface="Arial"/>
              <a:buChar char="•"/>
            </a:pPr>
            <a:r>
              <a:rPr lang="en-US" sz="2400" dirty="0" smtClean="0"/>
              <a:t>Civil Society</a:t>
            </a:r>
          </a:p>
          <a:p>
            <a:pPr marL="342900" indent="-342900">
              <a:buFont typeface="Arial"/>
              <a:buChar char="•"/>
            </a:pPr>
            <a:r>
              <a:rPr lang="en-US" sz="2400" dirty="0" smtClean="0"/>
              <a:t>Policy</a:t>
            </a:r>
          </a:p>
        </p:txBody>
      </p:sp>
    </p:spTree>
    <p:extLst>
      <p:ext uri="{BB962C8B-B14F-4D97-AF65-F5344CB8AC3E}">
        <p14:creationId xmlns:p14="http://schemas.microsoft.com/office/powerpoint/2010/main" val="1214060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6">
                                            <p:txEl>
                                              <p:pRg st="1" end="1"/>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6">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Media coverage of Snowden &amp; Surveillance</a:t>
            </a:r>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r>
              <a:rPr lang="en-GB" sz="2800" dirty="0"/>
              <a:t>Research questions:</a:t>
            </a:r>
          </a:p>
          <a:p>
            <a:pPr lvl="0"/>
            <a:r>
              <a:rPr lang="en-US" sz="2400" dirty="0"/>
              <a:t>How have the British news media represented the Snowden leaks and digital surveillance? </a:t>
            </a:r>
            <a:endParaRPr lang="en-GB" sz="2400" dirty="0"/>
          </a:p>
          <a:p>
            <a:pPr lvl="0"/>
            <a:r>
              <a:rPr lang="en-US" sz="2400" dirty="0"/>
              <a:t>How does this compare with how blogs and non-traditional media report?</a:t>
            </a:r>
            <a:endParaRPr lang="en-GB" sz="2400" dirty="0"/>
          </a:p>
          <a:p>
            <a:pPr lvl="0"/>
            <a:r>
              <a:rPr lang="en-US" sz="2400" dirty="0"/>
              <a:t>What do journalists think about how to cover surveillance?</a:t>
            </a:r>
          </a:p>
          <a:p>
            <a:pPr marL="0" lvl="0" indent="0">
              <a:buNone/>
            </a:pPr>
            <a:r>
              <a:rPr lang="en-US" sz="2800" dirty="0"/>
              <a:t>Methods:</a:t>
            </a:r>
          </a:p>
          <a:p>
            <a:pPr lvl="0"/>
            <a:r>
              <a:rPr lang="en-CA" sz="2400" dirty="0"/>
              <a:t>Content analysis of press, broadcast and blog </a:t>
            </a:r>
            <a:r>
              <a:rPr lang="en-CA" sz="2400" dirty="0" smtClean="0"/>
              <a:t>reporting</a:t>
            </a:r>
          </a:p>
          <a:p>
            <a:pPr lvl="1"/>
            <a:r>
              <a:rPr lang="en-GB" sz="2000" dirty="0" smtClean="0"/>
              <a:t>Five </a:t>
            </a:r>
            <a:r>
              <a:rPr lang="en-GB" sz="2000" dirty="0"/>
              <a:t>peak moments of coverage of Snowden leaks and </a:t>
            </a:r>
            <a:r>
              <a:rPr lang="en-GB" sz="2000" dirty="0" smtClean="0"/>
              <a:t>surveillance</a:t>
            </a:r>
            <a:endParaRPr lang="en-GB" sz="2000" dirty="0"/>
          </a:p>
          <a:p>
            <a:pPr lvl="0"/>
            <a:r>
              <a:rPr lang="en-CA" sz="2400" dirty="0"/>
              <a:t>Interviews with journalists</a:t>
            </a:r>
            <a:endParaRPr lang="en-GB" sz="2400" dirty="0"/>
          </a:p>
          <a:p>
            <a:pPr marL="0" lvl="0" indent="0">
              <a:buNone/>
            </a:pPr>
            <a:endParaRPr lang="en-GB" sz="2800" dirty="0"/>
          </a:p>
          <a:p>
            <a:endParaRPr lang="en-GB" sz="2800" dirty="0"/>
          </a:p>
        </p:txBody>
      </p:sp>
    </p:spTree>
    <p:extLst>
      <p:ext uri="{BB962C8B-B14F-4D97-AF65-F5344CB8AC3E}">
        <p14:creationId xmlns:p14="http://schemas.microsoft.com/office/powerpoint/2010/main" val="1296150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50675686"/>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657490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439604306"/>
              </p:ext>
            </p:extLst>
          </p:nvPr>
        </p:nvGraphicFramePr>
        <p:xfrm>
          <a:off x="395536" y="1268760"/>
          <a:ext cx="8352928"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5536" y="276095"/>
            <a:ext cx="8352928" cy="646331"/>
          </a:xfrm>
          <a:prstGeom prst="rect">
            <a:avLst/>
          </a:prstGeom>
          <a:noFill/>
        </p:spPr>
        <p:txBody>
          <a:bodyPr wrap="square" rtlCol="0">
            <a:spAutoFit/>
          </a:bodyPr>
          <a:lstStyle/>
          <a:p>
            <a:pPr algn="ctr"/>
            <a:r>
              <a:rPr lang="en-GB" sz="3600" b="1" dirty="0"/>
              <a:t>Surveillance Angle</a:t>
            </a:r>
          </a:p>
        </p:txBody>
      </p:sp>
      <p:graphicFrame>
        <p:nvGraphicFramePr>
          <p:cNvPr id="5" name="Chart 4"/>
          <p:cNvGraphicFramePr>
            <a:graphicFrameLocks/>
          </p:cNvGraphicFramePr>
          <p:nvPr>
            <p:extLst>
              <p:ext uri="{D42A27DB-BD31-4B8C-83A1-F6EECF244321}">
                <p14:modId xmlns:p14="http://schemas.microsoft.com/office/powerpoint/2010/main" val="3316742416"/>
              </p:ext>
            </p:extLst>
          </p:nvPr>
        </p:nvGraphicFramePr>
        <p:xfrm>
          <a:off x="179512" y="922426"/>
          <a:ext cx="8784976" cy="5602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36968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332656"/>
            <a:ext cx="4392488" cy="646331"/>
          </a:xfrm>
          <a:prstGeom prst="rect">
            <a:avLst/>
          </a:prstGeom>
          <a:noFill/>
        </p:spPr>
        <p:txBody>
          <a:bodyPr wrap="square" rtlCol="0">
            <a:spAutoFit/>
          </a:bodyPr>
          <a:lstStyle/>
          <a:p>
            <a:r>
              <a:rPr lang="en-GB" sz="3600" b="1" dirty="0"/>
              <a:t>Sources</a:t>
            </a:r>
          </a:p>
        </p:txBody>
      </p:sp>
      <p:graphicFrame>
        <p:nvGraphicFramePr>
          <p:cNvPr id="5" name="Chart 4"/>
          <p:cNvGraphicFramePr>
            <a:graphicFrameLocks/>
          </p:cNvGraphicFramePr>
          <p:nvPr>
            <p:extLst>
              <p:ext uri="{D42A27DB-BD31-4B8C-83A1-F6EECF244321}">
                <p14:modId xmlns:p14="http://schemas.microsoft.com/office/powerpoint/2010/main" val="367079775"/>
              </p:ext>
            </p:extLst>
          </p:nvPr>
        </p:nvGraphicFramePr>
        <p:xfrm>
          <a:off x="323528" y="1027808"/>
          <a:ext cx="8597404" cy="5519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28574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6479</TotalTime>
  <Words>2455</Words>
  <Application>Microsoft Macintosh PowerPoint</Application>
  <PresentationFormat>On-screen Show (4:3)</PresentationFormat>
  <Paragraphs>231</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Civil Society in an Age of Digital Surveillance: Understandings and Uses</vt:lpstr>
      <vt:lpstr>PowerPoint Presentation</vt:lpstr>
      <vt:lpstr>PowerPoint Presentation</vt:lpstr>
      <vt:lpstr>PowerPoint Presentation</vt:lpstr>
      <vt:lpstr>PowerPoint Presentation</vt:lpstr>
      <vt:lpstr>Media coverage of Snowden &amp; Surveillance</vt:lpstr>
      <vt:lpstr>PowerPoint Presentation</vt:lpstr>
      <vt:lpstr>PowerPoint Presentation</vt:lpstr>
      <vt:lpstr>PowerPoint Presentation</vt:lpstr>
      <vt:lpstr>PowerPoint Presentation</vt:lpstr>
      <vt:lpstr>Media coverage of Snowden &amp; Surveillance</vt:lpstr>
      <vt:lpstr>Civil society: Public knowledge and activism</vt:lpstr>
      <vt:lpstr>General public</vt:lpstr>
      <vt:lpstr>Political activists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Justice: Reframing the datafication debate</dc:title>
  <dc:creator>Lina Dencik</dc:creator>
  <cp:lastModifiedBy>Lina Dencik</cp:lastModifiedBy>
  <cp:revision>76</cp:revision>
  <dcterms:created xsi:type="dcterms:W3CDTF">2017-07-15T15:13:54Z</dcterms:created>
  <dcterms:modified xsi:type="dcterms:W3CDTF">2018-06-15T06:38:51Z</dcterms:modified>
</cp:coreProperties>
</file>